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2"/>
  </p:notesMasterIdLst>
  <p:sldIdLst>
    <p:sldId id="11927" r:id="rId5"/>
    <p:sldId id="10292" r:id="rId6"/>
    <p:sldId id="11928" r:id="rId7"/>
    <p:sldId id="258" r:id="rId8"/>
    <p:sldId id="4490" r:id="rId9"/>
    <p:sldId id="4491" r:id="rId10"/>
    <p:sldId id="1193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5250" autoAdjust="0"/>
  </p:normalViewPr>
  <p:slideViewPr>
    <p:cSldViewPr snapToGrid="0">
      <p:cViewPr>
        <p:scale>
          <a:sx n="83" d="100"/>
          <a:sy n="83" d="100"/>
        </p:scale>
        <p:origin x="25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png>
</file>

<file path=ppt/media/image10.jpg>
</file>

<file path=ppt/media/image11.jpeg>
</file>

<file path=ppt/media/image12.png>
</file>

<file path=ppt/media/image13.png>
</file>

<file path=ppt/media/image14.png>
</file>

<file path=ppt/media/image15.jpg>
</file>

<file path=ppt/media/image16.jpg>
</file>

<file path=ppt/media/image3.png>
</file>

<file path=ppt/media/image4.png>
</file>

<file path=ppt/media/image5.png>
</file>

<file path=ppt/media/image6.tiff>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24A83D-B7F6-4A21-AAB9-8457E5CD8457}" type="datetimeFigureOut">
              <a:rPr lang="en-US" smtClean="0"/>
              <a:t>3/28/2020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3C9C81-2928-4E0A-8B5E-685AF12549D4}" type="slidenum">
              <a:rPr lang="en-US" smtClean="0"/>
              <a:t>‹#›</a:t>
            </a:fld>
            <a:endParaRPr lang="en-US"/>
          </a:p>
        </p:txBody>
      </p:sp>
    </p:spTree>
    <p:extLst>
      <p:ext uri="{BB962C8B-B14F-4D97-AF65-F5344CB8AC3E}">
        <p14:creationId xmlns:p14="http://schemas.microsoft.com/office/powerpoint/2010/main" val="717245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3C9C81-2928-4E0A-8B5E-685AF12549D4}" type="slidenum">
              <a:rPr lang="en-US" smtClean="0"/>
              <a:t>4</a:t>
            </a:fld>
            <a:endParaRPr lang="en-US"/>
          </a:p>
        </p:txBody>
      </p:sp>
    </p:spTree>
    <p:extLst>
      <p:ext uri="{BB962C8B-B14F-4D97-AF65-F5344CB8AC3E}">
        <p14:creationId xmlns:p14="http://schemas.microsoft.com/office/powerpoint/2010/main" val="42178910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tif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blue">
    <p:bg>
      <p:bgPr>
        <a:solidFill>
          <a:srgbClr val="0278D7"/>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34805" y="2540313"/>
            <a:ext cx="9401560" cy="1793104"/>
          </a:xfrm>
          <a:noFill/>
        </p:spPr>
        <p:txBody>
          <a:bodyPr lIns="0" tIns="0" rIns="0" bIns="182880" anchor="b" anchorCtr="0"/>
          <a:lstStyle>
            <a:lvl1pPr>
              <a:defRPr sz="5400" strike="noStrike" spc="-147" baseline="0">
                <a:solidFill>
                  <a:schemeClr val="bg2"/>
                </a:solidFill>
                <a:latin typeface="+mj-lt"/>
              </a:defRPr>
            </a:lvl1pPr>
          </a:lstStyle>
          <a:p>
            <a:r>
              <a:rPr lang="en-US"/>
              <a:t>Azure presentation</a:t>
            </a:r>
            <a:br>
              <a:rPr lang="en-US"/>
            </a:br>
            <a:r>
              <a:rPr lang="en-US"/>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34805" y="4342825"/>
            <a:ext cx="9401560"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a:t>Author name</a:t>
            </a:r>
          </a:p>
          <a:p>
            <a:pPr lvl="0"/>
            <a:r>
              <a:rPr lang="en-US"/>
              <a:t>Date</a:t>
            </a:r>
          </a:p>
        </p:txBody>
      </p:sp>
      <p:pic>
        <p:nvPicPr>
          <p:cNvPr id="4" name="Picture 3">
            <a:extLst>
              <a:ext uri="{FF2B5EF4-FFF2-40B4-BE49-F238E27FC236}">
                <a16:creationId xmlns:a16="http://schemas.microsoft.com/office/drawing/2014/main" id="{EE7B851A-3B2C-4EDA-B13E-9D38A55F249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309" y="1"/>
            <a:ext cx="3273053" cy="1082742"/>
          </a:xfrm>
          <a:prstGeom prst="rect">
            <a:avLst/>
          </a:prstGeom>
        </p:spPr>
      </p:pic>
    </p:spTree>
    <p:extLst>
      <p:ext uri="{BB962C8B-B14F-4D97-AF65-F5344CB8AC3E}">
        <p14:creationId xmlns:p14="http://schemas.microsoft.com/office/powerpoint/2010/main" val="3488640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sz="3400">
                <a:solidFill>
                  <a:schemeClr val="tx2"/>
                </a:solidFill>
              </a:defRPr>
            </a:lvl1pPr>
          </a:lstStyle>
          <a:p>
            <a:r>
              <a:rPr lang="en-US"/>
              <a:t>Title</a:t>
            </a:r>
          </a:p>
        </p:txBody>
      </p:sp>
    </p:spTree>
    <p:extLst>
      <p:ext uri="{BB962C8B-B14F-4D97-AF65-F5344CB8AC3E}">
        <p14:creationId xmlns:p14="http://schemas.microsoft.com/office/powerpoint/2010/main" val="341699701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24691"/>
            <a:ext cx="11339774" cy="830997"/>
          </a:xfrm>
        </p:spPr>
        <p:txBody>
          <a:bodyPr wrap="square" lIns="0" tIns="0" rIns="0" bIns="0">
            <a:spAutoFit/>
          </a:bodyPr>
          <a:lstStyle>
            <a:lvl1pPr marL="0" indent="0">
              <a:lnSpc>
                <a:spcPct val="100000"/>
              </a:lnSpc>
              <a:spcBef>
                <a:spcPts val="0"/>
              </a:spcBef>
              <a:spcAft>
                <a:spcPts val="1371"/>
              </a:spcAft>
              <a:buNone/>
              <a:defRPr sz="1800"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3290"/>
            <a:ext cx="3630521" cy="2602491"/>
          </a:xfrm>
        </p:spPr>
        <p:txBody>
          <a:bodyPr lIns="0" tIns="0" rIns="0" bIns="0">
            <a:noAutofit/>
          </a:bodyPr>
          <a:lstStyle>
            <a:lvl1pPr marL="0" indent="0">
              <a:lnSpc>
                <a:spcPct val="100000"/>
              </a:lnSpc>
              <a:spcBef>
                <a:spcPts val="0"/>
              </a:spcBef>
              <a:spcAft>
                <a:spcPts val="882"/>
              </a:spcAft>
              <a:buNone/>
              <a:defRPr sz="1400" b="1">
                <a:solidFill>
                  <a:schemeClr val="tx2"/>
                </a:solidFill>
                <a:latin typeface="+mn-lt"/>
              </a:defRPr>
            </a:lvl1pPr>
            <a:lvl2pPr marL="0" marR="0" indent="0" algn="l" defTabSz="914192" rtl="0" eaLnBrk="1" fontAlgn="auto" latinLnBrk="0" hangingPunct="1">
              <a:lnSpc>
                <a:spcPct val="100000"/>
              </a:lnSpc>
              <a:spcBef>
                <a:spcPts val="0"/>
              </a:spcBef>
              <a:spcAft>
                <a:spcPts val="882"/>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281361" y="2313290"/>
            <a:ext cx="3623050" cy="2602491"/>
          </a:xfrm>
        </p:spPr>
        <p:txBody>
          <a:bodyPr lIns="0" tIns="0" rIns="0" bIns="0">
            <a:noAutofit/>
          </a:bodyPr>
          <a:lstStyle>
            <a:lvl1pPr marL="0" indent="0">
              <a:lnSpc>
                <a:spcPct val="100000"/>
              </a:lnSpc>
              <a:spcBef>
                <a:spcPts val="0"/>
              </a:spcBef>
              <a:spcAft>
                <a:spcPts val="882"/>
              </a:spcAft>
              <a:buNone/>
              <a:defRPr sz="1400" b="1">
                <a:solidFill>
                  <a:schemeClr val="tx2"/>
                </a:solidFill>
                <a:latin typeface="+mn-lt"/>
              </a:defRPr>
            </a:lvl1pPr>
            <a:lvl2pPr marL="0" marR="0" indent="0" algn="l" defTabSz="914192" rtl="0" eaLnBrk="1" fontAlgn="auto" latinLnBrk="0" hangingPunct="1">
              <a:lnSpc>
                <a:spcPct val="100000"/>
              </a:lnSpc>
              <a:spcBef>
                <a:spcPts val="0"/>
              </a:spcBef>
              <a:spcAft>
                <a:spcPts val="882"/>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126964" y="2313292"/>
            <a:ext cx="3630521" cy="2649187"/>
          </a:xfrm>
        </p:spPr>
        <p:txBody>
          <a:bodyPr lIns="0" tIns="0" rIns="0" bIns="0"/>
          <a:lstStyle>
            <a:lvl1pPr marL="0" indent="0">
              <a:lnSpc>
                <a:spcPct val="100000"/>
              </a:lnSpc>
              <a:spcBef>
                <a:spcPts val="0"/>
              </a:spcBef>
              <a:spcAft>
                <a:spcPts val="882"/>
              </a:spcAft>
              <a:buNone/>
              <a:defRPr sz="1400" b="1">
                <a:solidFill>
                  <a:schemeClr val="tx2"/>
                </a:solidFill>
                <a:latin typeface="+mn-lt"/>
              </a:defRPr>
            </a:lvl1pPr>
            <a:lvl2pPr marL="0" marR="0" indent="0" algn="l" defTabSz="914192" rtl="0" eaLnBrk="1" fontAlgn="auto" latinLnBrk="0" hangingPunct="1">
              <a:lnSpc>
                <a:spcPct val="100000"/>
              </a:lnSpc>
              <a:spcBef>
                <a:spcPts val="0"/>
              </a:spcBef>
              <a:spcAft>
                <a:spcPts val="882"/>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grpSp>
        <p:nvGrpSpPr>
          <p:cNvPr id="11" name="Group 10">
            <a:extLst>
              <a:ext uri="{FF2B5EF4-FFF2-40B4-BE49-F238E27FC236}">
                <a16:creationId xmlns:a16="http://schemas.microsoft.com/office/drawing/2014/main" id="{B3053341-E5CB-4603-A7D1-F64915184546}"/>
              </a:ext>
            </a:extLst>
          </p:cNvPr>
          <p:cNvGrpSpPr/>
          <p:nvPr userDrawn="1"/>
        </p:nvGrpSpPr>
        <p:grpSpPr>
          <a:xfrm>
            <a:off x="436379" y="6431005"/>
            <a:ext cx="11326085" cy="94962"/>
            <a:chOff x="445128" y="6559056"/>
            <a:chExt cx="11553197" cy="96853"/>
          </a:xfrm>
        </p:grpSpPr>
        <p:sp>
          <p:nvSpPr>
            <p:cNvPr id="12" name="TextBox 11">
              <a:extLst>
                <a:ext uri="{FF2B5EF4-FFF2-40B4-BE49-F238E27FC236}">
                  <a16:creationId xmlns:a16="http://schemas.microsoft.com/office/drawing/2014/main" id="{4E6D7F9D-B875-4E75-BE96-C6AEB682F0FA}"/>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13" name="Freeform: Shape 12">
              <a:extLst>
                <a:ext uri="{FF2B5EF4-FFF2-40B4-BE49-F238E27FC236}">
                  <a16:creationId xmlns:a16="http://schemas.microsoft.com/office/drawing/2014/main" id="{5B40F06A-D2B5-4A80-B009-4D9116EA0EAD}"/>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87827395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5"/>
            <a:ext cx="11339774" cy="814777"/>
          </a:xfrm>
        </p:spPr>
        <p:txBody>
          <a:bodyPr wrap="square" lIns="0" tIns="0" rIns="0" bIns="0">
            <a:spAutoFit/>
          </a:bodyPr>
          <a:lstStyle>
            <a:lvl1pPr marL="0" indent="0">
              <a:lnSpc>
                <a:spcPct val="100000"/>
              </a:lnSpc>
              <a:spcBef>
                <a:spcPts val="0"/>
              </a:spcBef>
              <a:spcAft>
                <a:spcPts val="882"/>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0842"/>
            <a:ext cx="3630521" cy="2602491"/>
          </a:xfrm>
        </p:spPr>
        <p:txBody>
          <a:bodyPr lIns="0" tIns="0" rIns="0" bIns="0">
            <a:noAutofit/>
          </a:bodyPr>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marL="280067" lvl="1" indent="-280067">
              <a:buFont typeface="Arial" panose="020B0604020202020204" pitchFamily="34" charset="0"/>
              <a:buChar char="•"/>
            </a:pPr>
            <a:r>
              <a:rPr lang="en-US"/>
              <a:t>Body copy Segoe Regular 14</a:t>
            </a:r>
          </a:p>
          <a:p>
            <a:pPr marL="280067" lvl="1" indent="-280067">
              <a:buFont typeface="Arial" panose="020B0604020202020204" pitchFamily="34" charset="0"/>
              <a:buChar char="•"/>
            </a:pPr>
            <a:r>
              <a:rPr lang="en-US"/>
              <a:t>Lorem ipsum dolor sit </a:t>
            </a:r>
            <a:r>
              <a:rPr lang="en-US" err="1"/>
              <a:t>amet</a:t>
            </a:r>
            <a:r>
              <a:rPr lang="en-US"/>
              <a:t>, </a:t>
            </a:r>
            <a:r>
              <a:rPr lang="en-US" err="1"/>
              <a:t>consectetur</a:t>
            </a:r>
            <a:endParaRPr lang="en-US"/>
          </a:p>
          <a:p>
            <a:pPr marL="280067" lvl="1" indent="-280067">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0067" lvl="1" indent="-280067">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0067" lvl="1" indent="-280067">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0067" lvl="1" indent="-280067">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0067" lvl="1" indent="-280067">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0067" lvl="1" indent="-280067">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a:p>
            <a:pPr marL="280067" lvl="1" indent="-280067">
              <a:buFont typeface="Arial" panose="020B0604020202020204" pitchFamily="34" charset="0"/>
              <a:buChar char="•"/>
            </a:pPr>
            <a:endParaRPr lang="en-US"/>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281361" y="2310842"/>
            <a:ext cx="3623050" cy="2602491"/>
          </a:xfrm>
        </p:spPr>
        <p:txBody>
          <a:bodyPr lIns="0" tIns="0" rIns="0" bIns="0">
            <a:noAutofit/>
          </a:bodyPr>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marL="280067" lvl="1" indent="-280067">
              <a:buFont typeface="Arial" panose="020B0604020202020204" pitchFamily="34" charset="0"/>
              <a:buChar char="•"/>
            </a:pPr>
            <a:r>
              <a:rPr lang="en-US"/>
              <a:t>Body copy Segoe Regular 14</a:t>
            </a:r>
          </a:p>
          <a:p>
            <a:pPr marL="280067" lvl="1" indent="-280067">
              <a:buFont typeface="Arial" panose="020B0604020202020204" pitchFamily="34" charset="0"/>
              <a:buChar char="•"/>
            </a:pPr>
            <a:r>
              <a:rPr lang="en-US"/>
              <a:t>Lorem ipsum dolor sit </a:t>
            </a:r>
            <a:r>
              <a:rPr lang="en-US" err="1"/>
              <a:t>amet</a:t>
            </a:r>
            <a:r>
              <a:rPr lang="en-US"/>
              <a:t>, </a:t>
            </a:r>
            <a:r>
              <a:rPr lang="en-US" err="1"/>
              <a:t>consectetur</a:t>
            </a:r>
            <a:endParaRPr lang="en-US"/>
          </a:p>
          <a:p>
            <a:pPr marL="280067" lvl="1" indent="-280067">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0067" lvl="1" indent="-280067">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0067" lvl="1" indent="-280067">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0067" lvl="1" indent="-280067">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0067" lvl="1" indent="-280067">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0067" lvl="1" indent="-280067">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126964" y="2310842"/>
            <a:ext cx="3630521" cy="2655983"/>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marL="280067" lvl="1" indent="-280067">
              <a:buFont typeface="Arial" panose="020B0604020202020204" pitchFamily="34" charset="0"/>
              <a:buChar char="•"/>
            </a:pPr>
            <a:r>
              <a:rPr lang="en-US"/>
              <a:t>Body copy Segoe Regular 14</a:t>
            </a:r>
          </a:p>
          <a:p>
            <a:pPr marL="280067" lvl="1" indent="-280067">
              <a:buFont typeface="Arial" panose="020B0604020202020204" pitchFamily="34" charset="0"/>
              <a:buChar char="•"/>
            </a:pPr>
            <a:r>
              <a:rPr lang="en-US"/>
              <a:t>Lorem ipsum dolor sit </a:t>
            </a:r>
            <a:r>
              <a:rPr lang="en-US" err="1"/>
              <a:t>amet</a:t>
            </a:r>
            <a:r>
              <a:rPr lang="en-US"/>
              <a:t>, </a:t>
            </a:r>
            <a:r>
              <a:rPr lang="en-US" err="1"/>
              <a:t>consectetur</a:t>
            </a:r>
            <a:endParaRPr lang="en-US"/>
          </a:p>
          <a:p>
            <a:pPr marL="280067" lvl="1" indent="-280067">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0067" lvl="1" indent="-280067">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0067" lvl="1" indent="-280067">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0067" lvl="1" indent="-280067">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0067" lvl="1" indent="-280067">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0067" lvl="1" indent="-280067">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grpSp>
        <p:nvGrpSpPr>
          <p:cNvPr id="11" name="Group 10">
            <a:extLst>
              <a:ext uri="{FF2B5EF4-FFF2-40B4-BE49-F238E27FC236}">
                <a16:creationId xmlns:a16="http://schemas.microsoft.com/office/drawing/2014/main" id="{D9F8B0FF-313D-4C1A-A7B1-593EFBB6799A}"/>
              </a:ext>
            </a:extLst>
          </p:cNvPr>
          <p:cNvGrpSpPr/>
          <p:nvPr userDrawn="1"/>
        </p:nvGrpSpPr>
        <p:grpSpPr>
          <a:xfrm>
            <a:off x="436379" y="6431005"/>
            <a:ext cx="11326085" cy="94962"/>
            <a:chOff x="445128" y="6559056"/>
            <a:chExt cx="11553197" cy="96853"/>
          </a:xfrm>
        </p:grpSpPr>
        <p:sp>
          <p:nvSpPr>
            <p:cNvPr id="12" name="TextBox 11">
              <a:extLst>
                <a:ext uri="{FF2B5EF4-FFF2-40B4-BE49-F238E27FC236}">
                  <a16:creationId xmlns:a16="http://schemas.microsoft.com/office/drawing/2014/main" id="{2891F4A9-544F-4CF3-A3B0-A9DCC101E957}"/>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13" name="Freeform: Shape 12">
              <a:extLst>
                <a:ext uri="{FF2B5EF4-FFF2-40B4-BE49-F238E27FC236}">
                  <a16:creationId xmlns:a16="http://schemas.microsoft.com/office/drawing/2014/main" id="{96146284-39AE-45CB-80C2-9315EFA1A67C}"/>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86530402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14883"/>
            <a:ext cx="11339774" cy="830997"/>
          </a:xfrm>
        </p:spPr>
        <p:txBody>
          <a:bodyPr wrap="square" lIns="0" tIns="0" rIns="0" bIns="0">
            <a:spAutoFit/>
          </a:bodyPr>
          <a:lstStyle>
            <a:lvl1pPr marL="0" indent="0">
              <a:lnSpc>
                <a:spcPct val="100000"/>
              </a:lnSpc>
              <a:spcBef>
                <a:spcPts val="0"/>
              </a:spcBef>
              <a:spcAft>
                <a:spcPts val="882"/>
              </a:spcAft>
              <a:buNone/>
              <a:defRPr sz="1800"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0716"/>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Two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3289"/>
            <a:ext cx="5555966" cy="2602491"/>
          </a:xfrm>
        </p:spPr>
        <p:txBody>
          <a:bodyPr lIns="0" tIns="0" rIns="0" bIns="0">
            <a:noAutofit/>
          </a:bodyPr>
          <a:lstStyle>
            <a:lvl1pPr marL="0" indent="0">
              <a:lnSpc>
                <a:spcPct val="100000"/>
              </a:lnSpc>
              <a:spcBef>
                <a:spcPts val="0"/>
              </a:spcBef>
              <a:spcAft>
                <a:spcPts val="686"/>
              </a:spcAft>
              <a:buNone/>
              <a:defRPr sz="1400"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209613" y="2313290"/>
            <a:ext cx="5547873" cy="2675091"/>
          </a:xfrm>
        </p:spPr>
        <p:txBody>
          <a:bodyPr lIns="0" tIns="0" rIns="0" bIns="0"/>
          <a:lstStyle>
            <a:lvl1pPr marL="0" indent="0">
              <a:lnSpc>
                <a:spcPct val="100000"/>
              </a:lnSpc>
              <a:spcBef>
                <a:spcPts val="0"/>
              </a:spcBef>
              <a:spcAft>
                <a:spcPts val="686"/>
              </a:spcAft>
              <a:buNone/>
              <a:defRPr sz="1400"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p>
        </p:txBody>
      </p:sp>
    </p:spTree>
    <p:extLst>
      <p:ext uri="{BB962C8B-B14F-4D97-AF65-F5344CB8AC3E}">
        <p14:creationId xmlns:p14="http://schemas.microsoft.com/office/powerpoint/2010/main" val="82776452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14883"/>
            <a:ext cx="11339774" cy="814777"/>
          </a:xfrm>
        </p:spPr>
        <p:txBody>
          <a:bodyPr wrap="square" lIns="0" tIns="0" rIns="0" bIns="0">
            <a:spAutoFit/>
          </a:bodyPr>
          <a:lstStyle>
            <a:lvl1pPr marL="0" indent="0">
              <a:lnSpc>
                <a:spcPct val="100000"/>
              </a:lnSpc>
              <a:spcBef>
                <a:spcPts val="0"/>
              </a:spcBef>
              <a:spcAft>
                <a:spcPts val="882"/>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Two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3289"/>
            <a:ext cx="5555966" cy="2605274"/>
          </a:xfrm>
        </p:spPr>
        <p:txBody>
          <a:bodyPr lIns="0" tIns="0" rIns="0" bIns="0">
            <a:noAutofit/>
          </a:bodyPr>
          <a:lstStyle>
            <a:lvl1pPr marL="0" marR="0" indent="0" algn="l" defTabSz="914192" rtl="0" eaLnBrk="1" fontAlgn="auto" latinLnBrk="0" hangingPunct="1">
              <a:lnSpc>
                <a:spcPct val="100000"/>
              </a:lnSpc>
              <a:spcBef>
                <a:spcPts val="0"/>
              </a:spcBef>
              <a:spcAft>
                <a:spcPts val="686"/>
              </a:spcAft>
              <a:buClrTx/>
              <a:buSzPct val="90000"/>
              <a:buFont typeface="Wingdings" panose="05000000000000000000" pitchFamily="2" charset="2"/>
              <a:buNone/>
              <a:tabLst/>
              <a:defRPr sz="1371" b="1">
                <a:solidFill>
                  <a:schemeClr val="tx2"/>
                </a:solidFill>
                <a:latin typeface="+mn-lt"/>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ct val="100000"/>
              </a:lnSpc>
              <a:spcBef>
                <a:spcPts val="0"/>
              </a:spcBef>
              <a:spcAft>
                <a:spcPts val="882"/>
              </a:spcAft>
              <a:buClrTx/>
              <a:buSzPct val="90000"/>
              <a:buFont typeface="Wingdings" panose="05000000000000000000" pitchFamily="2" charset="2"/>
              <a:buNone/>
              <a:tabLst/>
              <a:defRPr/>
            </a:pPr>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p>
          <a:p>
            <a:pPr lvl="1"/>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a:t>
            </a:r>
          </a:p>
          <a:p>
            <a:pPr lvl="1"/>
            <a:r>
              <a:rPr lang="en-US"/>
              <a:t>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r>
              <a:rPr lang="en-US" err="1"/>
              <a:t>duis</a:t>
            </a:r>
            <a:r>
              <a:rPr lang="en-US"/>
              <a:t> </a:t>
            </a:r>
            <a:r>
              <a:rPr lang="en-US" err="1"/>
              <a:t>aute</a:t>
            </a:r>
            <a:r>
              <a:rPr lang="en-US"/>
              <a:t> </a:t>
            </a:r>
            <a:r>
              <a:rPr lang="en-US" err="1"/>
              <a:t>irure</a:t>
            </a:r>
            <a:r>
              <a:rPr lang="en-US"/>
              <a:t> dolor in</a:t>
            </a:r>
          </a:p>
          <a:p>
            <a:pPr lvl="1"/>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endParaRPr lang="en-US"/>
          </a:p>
          <a:p>
            <a:pPr lvl="1"/>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a:t>
            </a:r>
          </a:p>
          <a:p>
            <a:pPr lvl="1"/>
            <a:r>
              <a:rPr lang="en-US"/>
              <a:t>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209613" y="2313292"/>
            <a:ext cx="5547873" cy="2605273"/>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p>
          <a:p>
            <a:pPr lvl="1"/>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a:t>
            </a:r>
          </a:p>
          <a:p>
            <a:pPr lvl="1"/>
            <a:r>
              <a:rPr lang="en-US"/>
              <a:t>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r>
              <a:rPr lang="en-US" err="1"/>
              <a:t>duis</a:t>
            </a:r>
            <a:r>
              <a:rPr lang="en-US"/>
              <a:t> </a:t>
            </a:r>
            <a:r>
              <a:rPr lang="en-US" err="1"/>
              <a:t>aute</a:t>
            </a:r>
            <a:r>
              <a:rPr lang="en-US"/>
              <a:t> </a:t>
            </a:r>
            <a:r>
              <a:rPr lang="en-US" err="1"/>
              <a:t>irure</a:t>
            </a:r>
            <a:r>
              <a:rPr lang="en-US"/>
              <a:t> dolor in</a:t>
            </a:r>
          </a:p>
          <a:p>
            <a:pPr lvl="1"/>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endParaRPr lang="en-US"/>
          </a:p>
          <a:p>
            <a:pPr lvl="1"/>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a:t>
            </a:r>
          </a:p>
          <a:p>
            <a:pPr lvl="1"/>
            <a:r>
              <a:rPr lang="en-US"/>
              <a:t>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a:t>
            </a:r>
          </a:p>
        </p:txBody>
      </p:sp>
      <p:grpSp>
        <p:nvGrpSpPr>
          <p:cNvPr id="11" name="Group 10">
            <a:extLst>
              <a:ext uri="{FF2B5EF4-FFF2-40B4-BE49-F238E27FC236}">
                <a16:creationId xmlns:a16="http://schemas.microsoft.com/office/drawing/2014/main" id="{651489A3-DD10-44FD-9986-8AB7959BD216}"/>
              </a:ext>
            </a:extLst>
          </p:cNvPr>
          <p:cNvGrpSpPr/>
          <p:nvPr userDrawn="1"/>
        </p:nvGrpSpPr>
        <p:grpSpPr>
          <a:xfrm>
            <a:off x="436379" y="6431005"/>
            <a:ext cx="11326085" cy="94962"/>
            <a:chOff x="445128" y="6559056"/>
            <a:chExt cx="11553197" cy="96853"/>
          </a:xfrm>
        </p:grpSpPr>
        <p:sp>
          <p:nvSpPr>
            <p:cNvPr id="12" name="TextBox 11">
              <a:extLst>
                <a:ext uri="{FF2B5EF4-FFF2-40B4-BE49-F238E27FC236}">
                  <a16:creationId xmlns:a16="http://schemas.microsoft.com/office/drawing/2014/main" id="{57FA93B7-EB2D-43DF-9ADE-BBAF11C96106}"/>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13" name="Freeform: Shape 12">
              <a:extLst>
                <a:ext uri="{FF2B5EF4-FFF2-40B4-BE49-F238E27FC236}">
                  <a16:creationId xmlns:a16="http://schemas.microsoft.com/office/drawing/2014/main" id="{EB7E7DE8-E117-4547-956A-5A96D5B1E5F0}"/>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11825666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209611" y="0"/>
            <a:ext cx="598239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sz="1961">
                <a:solidFill>
                  <a:schemeClr val="bg2"/>
                </a:solidFill>
                <a:latin typeface="+mj-lt"/>
              </a:defRPr>
            </a:lvl1pPr>
          </a:lstStyle>
          <a:p>
            <a:r>
              <a:rPr lang="en-US"/>
              <a:t>Drop photo here</a:t>
            </a:r>
          </a:p>
        </p:txBody>
      </p:sp>
      <p:sp>
        <p:nvSpPr>
          <p:cNvPr id="5" name="Title Placeholder 1">
            <a:extLst>
              <a:ext uri="{FF2B5EF4-FFF2-40B4-BE49-F238E27FC236}">
                <a16:creationId xmlns:a16="http://schemas.microsoft.com/office/drawing/2014/main" id="{87B2D435-6763-4273-8B58-EEB87561755F}"/>
              </a:ext>
            </a:extLst>
          </p:cNvPr>
          <p:cNvSpPr>
            <a:spLocks noGrp="1"/>
          </p:cNvSpPr>
          <p:nvPr>
            <p:ph type="title"/>
          </p:nvPr>
        </p:nvSpPr>
        <p:spPr>
          <a:xfrm>
            <a:off x="426426" y="222583"/>
            <a:ext cx="5555966" cy="758022"/>
          </a:xfrm>
          <a:prstGeom prst="rect">
            <a:avLst/>
          </a:prstGeom>
        </p:spPr>
        <p:txBody>
          <a:bodyPr vert="horz" wrap="square" lIns="0" tIns="164592" rIns="0" bIns="0" rtlCol="0" anchor="t">
            <a:noAutofit/>
          </a:bodyPr>
          <a:lstStyle>
            <a:lvl1pPr>
              <a:defRPr sz="3400"/>
            </a:lvl1pPr>
          </a:lstStyle>
          <a:p>
            <a:endParaRPr lang="en-US"/>
          </a:p>
        </p:txBody>
      </p:sp>
      <p:sp>
        <p:nvSpPr>
          <p:cNvPr id="6" name="Text Placeholder 3">
            <a:extLst>
              <a:ext uri="{FF2B5EF4-FFF2-40B4-BE49-F238E27FC236}">
                <a16:creationId xmlns:a16="http://schemas.microsoft.com/office/drawing/2014/main" id="{71CE2F71-BF91-4E7B-BDE5-A747EFEFF88C}"/>
              </a:ext>
            </a:extLst>
          </p:cNvPr>
          <p:cNvSpPr>
            <a:spLocks noGrp="1"/>
          </p:cNvSpPr>
          <p:nvPr>
            <p:ph type="body" sz="quarter" idx="11" hasCustomPrompt="1"/>
          </p:nvPr>
        </p:nvSpPr>
        <p:spPr>
          <a:xfrm>
            <a:off x="426424" y="1129914"/>
            <a:ext cx="5555965" cy="2573509"/>
          </a:xfrm>
        </p:spPr>
        <p:txBody>
          <a:bodyPr wrap="square" lIns="0" tIns="0" rIns="0" bIns="0">
            <a:noAutofit/>
          </a:bodyPr>
          <a:lstStyle>
            <a:lvl1pPr marL="0" marR="0" indent="0" algn="l" defTabSz="914192"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a:solidFill>
                  <a:srgbClr val="000000"/>
                </a:solidFill>
                <a:latin typeface="+mn-lt"/>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07" indent="0">
              <a:buNone/>
              <a:defRPr/>
            </a:lvl3pPr>
            <a:lvl4pPr marL="672161" indent="0">
              <a:buNone/>
              <a:defRPr/>
            </a:lvl4pPr>
            <a:lvl5pPr marL="896214" indent="0">
              <a:buNone/>
              <a:defRPr/>
            </a:lvl5pPr>
          </a:lstStyle>
          <a:p>
            <a:pPr lvl="0"/>
            <a:r>
              <a:rPr lang="pt-BR"/>
              <a:t>Subhead Segoe UI 24pt</a:t>
            </a:r>
          </a:p>
          <a:p>
            <a:pPr lvl="0"/>
            <a:r>
              <a:rPr lang="pt-BR"/>
              <a:t>Subhead Segoe UI 24pt</a:t>
            </a:r>
          </a:p>
          <a:p>
            <a:pPr lvl="0"/>
            <a:r>
              <a:rPr lang="pt-BR"/>
              <a:t>Subhead Segoe UI 24pt</a:t>
            </a:r>
          </a:p>
        </p:txBody>
      </p:sp>
    </p:spTree>
    <p:extLst>
      <p:ext uri="{BB962C8B-B14F-4D97-AF65-F5344CB8AC3E}">
        <p14:creationId xmlns:p14="http://schemas.microsoft.com/office/powerpoint/2010/main" val="4174058142"/>
      </p:ext>
    </p:extLst>
  </p:cSld>
  <p:clrMapOvr>
    <a:masterClrMapping/>
  </p:clrMapOvr>
  <p:transition>
    <p:fade/>
  </p:transition>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Photo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209611" y="0"/>
            <a:ext cx="598239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sz="1961">
                <a:solidFill>
                  <a:schemeClr val="bg2"/>
                </a:solidFill>
                <a:latin typeface="+mj-lt"/>
              </a:defRPr>
            </a:lvl1pPr>
          </a:lstStyle>
          <a:p>
            <a:r>
              <a:rPr lang="en-US"/>
              <a:t>Drop photo here</a:t>
            </a:r>
          </a:p>
        </p:txBody>
      </p:sp>
      <p:sp>
        <p:nvSpPr>
          <p:cNvPr id="5" name="Title Placeholder 1">
            <a:extLst>
              <a:ext uri="{FF2B5EF4-FFF2-40B4-BE49-F238E27FC236}">
                <a16:creationId xmlns:a16="http://schemas.microsoft.com/office/drawing/2014/main" id="{87B2D435-6763-4273-8B58-EEB87561755F}"/>
              </a:ext>
            </a:extLst>
          </p:cNvPr>
          <p:cNvSpPr>
            <a:spLocks noGrp="1"/>
          </p:cNvSpPr>
          <p:nvPr>
            <p:ph type="title" hasCustomPrompt="1"/>
          </p:nvPr>
        </p:nvSpPr>
        <p:spPr>
          <a:xfrm>
            <a:off x="426426" y="3032458"/>
            <a:ext cx="5555966" cy="758022"/>
          </a:xfrm>
          <a:prstGeom prst="rect">
            <a:avLst/>
          </a:prstGeom>
        </p:spPr>
        <p:txBody>
          <a:bodyPr vert="horz" wrap="square" lIns="0" tIns="164592" rIns="0" bIns="0" rtlCol="0" anchor="t">
            <a:noAutofit/>
          </a:bodyPr>
          <a:lstStyle>
            <a:lvl1pPr>
              <a:defRPr sz="3600"/>
            </a:lvl1pPr>
          </a:lstStyle>
          <a:p>
            <a:r>
              <a:rPr lang="en-US"/>
              <a:t>Photo layout</a:t>
            </a:r>
          </a:p>
        </p:txBody>
      </p:sp>
    </p:spTree>
    <p:extLst>
      <p:ext uri="{BB962C8B-B14F-4D97-AF65-F5344CB8AC3E}">
        <p14:creationId xmlns:p14="http://schemas.microsoft.com/office/powerpoint/2010/main" val="2535777834"/>
      </p:ext>
    </p:extLst>
  </p:cSld>
  <p:clrMapOvr>
    <a:masterClrMapping/>
  </p:clrMapOvr>
  <p:transition>
    <p:fade/>
  </p:transition>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photo">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26425" y="1179838"/>
            <a:ext cx="3632388" cy="2583813"/>
          </a:xfrm>
          <a:blipFill>
            <a:blip r:embed="rId2"/>
            <a:stretch>
              <a:fillRect/>
            </a:stretch>
          </a:blipFill>
        </p:spPr>
        <p:txBody>
          <a:bodyPr anchor="ctr">
            <a:noAutofit/>
          </a:bodyPr>
          <a:lstStyle>
            <a:lvl1pPr marL="0" indent="0" algn="ctr">
              <a:buNone/>
              <a:defRPr sz="1765" b="1">
                <a:solidFill>
                  <a:schemeClr val="bg2"/>
                </a:solidFill>
                <a:latin typeface="+mn-lt"/>
              </a:defRPr>
            </a:lvl1pPr>
          </a:lstStyle>
          <a:p>
            <a:r>
              <a:rPr lang="en-US"/>
              <a:t>Drop photo here</a:t>
            </a:r>
          </a:p>
        </p:txBody>
      </p:sp>
      <p:sp>
        <p:nvSpPr>
          <p:cNvPr id="12" name="Picture Placeholder 10"/>
          <p:cNvSpPr>
            <a:spLocks noGrp="1"/>
          </p:cNvSpPr>
          <p:nvPr>
            <p:ph type="pic" sz="quarter" idx="15" hasCustomPrompt="1"/>
          </p:nvPr>
        </p:nvSpPr>
        <p:spPr>
          <a:xfrm>
            <a:off x="4281364" y="1179838"/>
            <a:ext cx="3623050" cy="2583813"/>
          </a:xfrm>
          <a:blipFill>
            <a:blip r:embed="rId3"/>
            <a:stretch>
              <a:fillRect/>
            </a:stretch>
          </a:blipFill>
        </p:spPr>
        <p:txBody>
          <a:bodyPr anchor="ctr">
            <a:noAutofit/>
          </a:bodyPr>
          <a:lstStyle>
            <a:lvl1pPr marL="0" indent="0" algn="ctr">
              <a:buNone/>
              <a:defRPr sz="1765" b="1">
                <a:solidFill>
                  <a:schemeClr val="bg2"/>
                </a:solidFill>
                <a:latin typeface="+mn-lt"/>
              </a:defRPr>
            </a:lvl1pPr>
          </a:lstStyle>
          <a:p>
            <a:r>
              <a:rPr lang="en-US"/>
              <a:t>Drop photo here</a:t>
            </a:r>
          </a:p>
        </p:txBody>
      </p:sp>
      <p:sp>
        <p:nvSpPr>
          <p:cNvPr id="13" name="Picture Placeholder 10"/>
          <p:cNvSpPr>
            <a:spLocks noGrp="1"/>
          </p:cNvSpPr>
          <p:nvPr>
            <p:ph type="pic" sz="quarter" idx="16" hasCustomPrompt="1"/>
          </p:nvPr>
        </p:nvSpPr>
        <p:spPr>
          <a:xfrm>
            <a:off x="8126964" y="1179839"/>
            <a:ext cx="3634002" cy="2583814"/>
          </a:xfrm>
          <a:blipFill>
            <a:blip r:embed="rId4"/>
            <a:stretch>
              <a:fillRect/>
            </a:stretch>
          </a:blipFill>
        </p:spPr>
        <p:txBody>
          <a:bodyPr anchor="ctr">
            <a:noAutofit/>
          </a:bodyPr>
          <a:lstStyle>
            <a:lvl1pPr marL="0" indent="0" algn="ctr">
              <a:buNone/>
              <a:defRPr sz="1765" b="1">
                <a:solidFill>
                  <a:schemeClr val="bg2"/>
                </a:solidFill>
                <a:latin typeface="+mn-lt"/>
              </a:defRPr>
            </a:lvl1pPr>
          </a:lstStyle>
          <a:p>
            <a:r>
              <a:rPr lang="en-US"/>
              <a:t>Drop photo here</a:t>
            </a:r>
          </a:p>
        </p:txBody>
      </p:sp>
      <p:sp>
        <p:nvSpPr>
          <p:cNvPr id="5" name="Text Placeholder 4"/>
          <p:cNvSpPr>
            <a:spLocks noGrp="1"/>
          </p:cNvSpPr>
          <p:nvPr>
            <p:ph type="body" sz="quarter" idx="11" hasCustomPrompt="1"/>
          </p:nvPr>
        </p:nvSpPr>
        <p:spPr>
          <a:xfrm>
            <a:off x="426425" y="3986232"/>
            <a:ext cx="3630521" cy="1145506"/>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p>
        </p:txBody>
      </p:sp>
      <p:sp>
        <p:nvSpPr>
          <p:cNvPr id="9" name="Text Placeholder 4"/>
          <p:cNvSpPr>
            <a:spLocks noGrp="1"/>
          </p:cNvSpPr>
          <p:nvPr>
            <p:ph type="body" sz="quarter" idx="12" hasCustomPrompt="1"/>
          </p:nvPr>
        </p:nvSpPr>
        <p:spPr>
          <a:xfrm>
            <a:off x="4281361" y="3986232"/>
            <a:ext cx="3623050" cy="1145506"/>
          </a:xfrm>
        </p:spPr>
        <p:txBody>
          <a:bodyPr lIns="0" tIns="0" rIns="0" bIns="0"/>
          <a:lstStyle>
            <a:lvl1pPr marL="0" indent="0">
              <a:lnSpc>
                <a:spcPct val="100000"/>
              </a:lnSpc>
              <a:spcBef>
                <a:spcPts val="0"/>
              </a:spcBef>
              <a:spcAft>
                <a:spcPts val="686"/>
              </a:spcAft>
              <a:buNone/>
              <a:defRPr lang="en-US" sz="1371" b="1" kern="1200" spc="0" baseline="0" dirty="0" smtClean="0">
                <a:solidFill>
                  <a:schemeClr val="tx2"/>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p>
        </p:txBody>
      </p:sp>
      <p:sp>
        <p:nvSpPr>
          <p:cNvPr id="10" name="Text Placeholder 4"/>
          <p:cNvSpPr>
            <a:spLocks noGrp="1"/>
          </p:cNvSpPr>
          <p:nvPr>
            <p:ph type="body" sz="quarter" idx="13" hasCustomPrompt="1"/>
          </p:nvPr>
        </p:nvSpPr>
        <p:spPr>
          <a:xfrm>
            <a:off x="8126964" y="3986232"/>
            <a:ext cx="3630521" cy="1145506"/>
          </a:xfrm>
        </p:spPr>
        <p:txBody>
          <a:bodyPr lIns="0" tIns="0" rIns="0" bIns="0"/>
          <a:lstStyle>
            <a:lvl1pPr marL="0" indent="0">
              <a:lnSpc>
                <a:spcPct val="100000"/>
              </a:lnSpc>
              <a:spcBef>
                <a:spcPts val="0"/>
              </a:spcBef>
              <a:spcAft>
                <a:spcPts val="686"/>
              </a:spcAft>
              <a:buNone/>
              <a:defRPr lang="en-US" sz="1371" b="1" kern="1200" spc="0" baseline="0" dirty="0">
                <a:solidFill>
                  <a:schemeClr val="tx2"/>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1445" y="222584"/>
            <a:ext cx="11336039" cy="739343"/>
          </a:xfrm>
          <a:prstGeom prst="rect">
            <a:avLst/>
          </a:prstGeom>
        </p:spPr>
        <p:txBody>
          <a:bodyPr vert="horz" wrap="square" lIns="0" tIns="164592" rIns="0" bIns="0" rtlCol="0" anchor="t">
            <a:noAutofit/>
          </a:bodyPr>
          <a:lstStyle>
            <a:lvl1pPr>
              <a:defRPr/>
            </a:lvl1pPr>
          </a:lstStyle>
          <a:p>
            <a:r>
              <a:rPr lang="en-US"/>
              <a:t>Three column photo layout</a:t>
            </a:r>
          </a:p>
        </p:txBody>
      </p:sp>
      <p:grpSp>
        <p:nvGrpSpPr>
          <p:cNvPr id="18" name="Group 17">
            <a:extLst>
              <a:ext uri="{FF2B5EF4-FFF2-40B4-BE49-F238E27FC236}">
                <a16:creationId xmlns:a16="http://schemas.microsoft.com/office/drawing/2014/main" id="{CCC9C6B4-9B54-4D0C-8B87-A0A4642CD206}"/>
              </a:ext>
            </a:extLst>
          </p:cNvPr>
          <p:cNvGrpSpPr/>
          <p:nvPr userDrawn="1"/>
        </p:nvGrpSpPr>
        <p:grpSpPr>
          <a:xfrm>
            <a:off x="436379" y="6431005"/>
            <a:ext cx="11326085" cy="94962"/>
            <a:chOff x="445128" y="6559056"/>
            <a:chExt cx="11553197" cy="96853"/>
          </a:xfrm>
        </p:grpSpPr>
        <p:sp>
          <p:nvSpPr>
            <p:cNvPr id="19" name="TextBox 18">
              <a:extLst>
                <a:ext uri="{FF2B5EF4-FFF2-40B4-BE49-F238E27FC236}">
                  <a16:creationId xmlns:a16="http://schemas.microsoft.com/office/drawing/2014/main" id="{40EF3F47-A607-4398-A1C3-1F89AAA510A5}"/>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20" name="Freeform: Shape 19">
              <a:extLst>
                <a:ext uri="{FF2B5EF4-FFF2-40B4-BE49-F238E27FC236}">
                  <a16:creationId xmlns:a16="http://schemas.microsoft.com/office/drawing/2014/main" id="{FE4C43B4-0FA2-4818-8D3B-FC12237FA7F4}"/>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7487203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lumn photo with bullets">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26425" y="1179838"/>
            <a:ext cx="3632388" cy="2583813"/>
          </a:xfrm>
          <a:blipFill>
            <a:blip r:embed="rId2"/>
            <a:stretch>
              <a:fillRect/>
            </a:stretch>
          </a:blipFill>
        </p:spPr>
        <p:txBody>
          <a:bodyPr anchor="ctr">
            <a:noAutofit/>
          </a:bodyPr>
          <a:lstStyle>
            <a:lvl1pPr marL="0" indent="0" algn="ctr">
              <a:buNone/>
              <a:defRPr sz="1765" b="1">
                <a:solidFill>
                  <a:schemeClr val="bg2"/>
                </a:solidFill>
                <a:latin typeface="+mn-lt"/>
              </a:defRPr>
            </a:lvl1pPr>
          </a:lstStyle>
          <a:p>
            <a:r>
              <a:rPr lang="en-US"/>
              <a:t>Drop photo here</a:t>
            </a:r>
          </a:p>
        </p:txBody>
      </p:sp>
      <p:sp>
        <p:nvSpPr>
          <p:cNvPr id="12" name="Picture Placeholder 10"/>
          <p:cNvSpPr>
            <a:spLocks noGrp="1"/>
          </p:cNvSpPr>
          <p:nvPr>
            <p:ph type="pic" sz="quarter" idx="15" hasCustomPrompt="1"/>
          </p:nvPr>
        </p:nvSpPr>
        <p:spPr>
          <a:xfrm>
            <a:off x="4281364" y="1179838"/>
            <a:ext cx="3623050" cy="2583813"/>
          </a:xfrm>
          <a:blipFill>
            <a:blip r:embed="rId3"/>
            <a:stretch>
              <a:fillRect/>
            </a:stretch>
          </a:blipFill>
        </p:spPr>
        <p:txBody>
          <a:bodyPr anchor="ctr">
            <a:noAutofit/>
          </a:bodyPr>
          <a:lstStyle>
            <a:lvl1pPr marL="0" indent="0" algn="ctr">
              <a:buNone/>
              <a:defRPr sz="1765" b="1">
                <a:solidFill>
                  <a:schemeClr val="bg2"/>
                </a:solidFill>
                <a:latin typeface="+mn-lt"/>
              </a:defRPr>
            </a:lvl1pPr>
          </a:lstStyle>
          <a:p>
            <a:r>
              <a:rPr lang="en-US"/>
              <a:t>Drop photo here</a:t>
            </a:r>
          </a:p>
        </p:txBody>
      </p:sp>
      <p:sp>
        <p:nvSpPr>
          <p:cNvPr id="13" name="Picture Placeholder 10"/>
          <p:cNvSpPr>
            <a:spLocks noGrp="1"/>
          </p:cNvSpPr>
          <p:nvPr>
            <p:ph type="pic" sz="quarter" idx="16" hasCustomPrompt="1"/>
          </p:nvPr>
        </p:nvSpPr>
        <p:spPr>
          <a:xfrm>
            <a:off x="8126964" y="1179839"/>
            <a:ext cx="3634002" cy="2583814"/>
          </a:xfrm>
          <a:blipFill>
            <a:blip r:embed="rId4"/>
            <a:stretch>
              <a:fillRect/>
            </a:stretch>
          </a:blipFill>
        </p:spPr>
        <p:txBody>
          <a:bodyPr anchor="ctr">
            <a:noAutofit/>
          </a:bodyPr>
          <a:lstStyle>
            <a:lvl1pPr marL="0" indent="0" algn="ctr">
              <a:buNone/>
              <a:defRPr sz="1765" b="1">
                <a:solidFill>
                  <a:schemeClr val="bg2"/>
                </a:solidFill>
                <a:latin typeface="+mn-lt"/>
              </a:defRPr>
            </a:lvl1pPr>
          </a:lstStyle>
          <a:p>
            <a:r>
              <a:rPr lang="en-US"/>
              <a:t>Drop photo here</a:t>
            </a:r>
          </a:p>
        </p:txBody>
      </p:sp>
      <p:sp>
        <p:nvSpPr>
          <p:cNvPr id="5" name="Text Placeholder 4"/>
          <p:cNvSpPr>
            <a:spLocks noGrp="1"/>
          </p:cNvSpPr>
          <p:nvPr>
            <p:ph type="body" sz="quarter" idx="11" hasCustomPrompt="1"/>
          </p:nvPr>
        </p:nvSpPr>
        <p:spPr>
          <a:xfrm>
            <a:off x="426425" y="3986234"/>
            <a:ext cx="3630521" cy="1113895"/>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9" name="Text Placeholder 4"/>
          <p:cNvSpPr>
            <a:spLocks noGrp="1"/>
          </p:cNvSpPr>
          <p:nvPr>
            <p:ph type="body" sz="quarter" idx="12" hasCustomPrompt="1"/>
          </p:nvPr>
        </p:nvSpPr>
        <p:spPr>
          <a:xfrm>
            <a:off x="4281361" y="3986234"/>
            <a:ext cx="3623050" cy="1113895"/>
          </a:xfrm>
        </p:spPr>
        <p:txBody>
          <a:bodyPr lIns="0" tIns="0" rIns="0" bIns="0"/>
          <a:lstStyle>
            <a:lvl1pPr marL="0" indent="0">
              <a:lnSpc>
                <a:spcPct val="100000"/>
              </a:lnSpc>
              <a:spcBef>
                <a:spcPts val="0"/>
              </a:spcBef>
              <a:spcAft>
                <a:spcPts val="686"/>
              </a:spcAft>
              <a:buNone/>
              <a:defRPr lang="en-US" sz="1371" b="1" kern="1200" spc="0" baseline="0" dirty="0" smtClean="0">
                <a:solidFill>
                  <a:schemeClr val="tx2"/>
                </a:solidFill>
                <a:latin typeface="+mn-lt"/>
                <a:ea typeface="+mn-ea"/>
                <a:cs typeface="+mn-cs"/>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10" name="Text Placeholder 4"/>
          <p:cNvSpPr>
            <a:spLocks noGrp="1"/>
          </p:cNvSpPr>
          <p:nvPr>
            <p:ph type="body" sz="quarter" idx="13" hasCustomPrompt="1"/>
          </p:nvPr>
        </p:nvSpPr>
        <p:spPr>
          <a:xfrm>
            <a:off x="8126964" y="3986234"/>
            <a:ext cx="3630521" cy="1113895"/>
          </a:xfrm>
        </p:spPr>
        <p:txBody>
          <a:bodyPr lIns="0" tIns="0" rIns="0" bIns="0"/>
          <a:lstStyle>
            <a:lvl1pPr marL="0" indent="0">
              <a:lnSpc>
                <a:spcPct val="100000"/>
              </a:lnSpc>
              <a:spcBef>
                <a:spcPts val="0"/>
              </a:spcBef>
              <a:spcAft>
                <a:spcPts val="686"/>
              </a:spcAft>
              <a:buNone/>
              <a:defRPr lang="en-US" sz="1371" b="1" kern="1200" spc="0" baseline="0" dirty="0">
                <a:solidFill>
                  <a:schemeClr val="tx2"/>
                </a:solidFill>
                <a:latin typeface="+mn-lt"/>
                <a:ea typeface="+mn-ea"/>
                <a:cs typeface="+mn-cs"/>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lvl1pPr>
          </a:lstStyle>
          <a:p>
            <a:r>
              <a:rPr lang="en-US"/>
              <a:t>Three column photo layout (with bullets)</a:t>
            </a:r>
          </a:p>
        </p:txBody>
      </p:sp>
      <p:grpSp>
        <p:nvGrpSpPr>
          <p:cNvPr id="18" name="Group 17">
            <a:extLst>
              <a:ext uri="{FF2B5EF4-FFF2-40B4-BE49-F238E27FC236}">
                <a16:creationId xmlns:a16="http://schemas.microsoft.com/office/drawing/2014/main" id="{5815438F-A144-457D-89C1-1917055B3598}"/>
              </a:ext>
            </a:extLst>
          </p:cNvPr>
          <p:cNvGrpSpPr/>
          <p:nvPr userDrawn="1"/>
        </p:nvGrpSpPr>
        <p:grpSpPr>
          <a:xfrm>
            <a:off x="436379" y="6431005"/>
            <a:ext cx="11326085" cy="94962"/>
            <a:chOff x="445128" y="6559056"/>
            <a:chExt cx="11553197" cy="96853"/>
          </a:xfrm>
        </p:grpSpPr>
        <p:sp>
          <p:nvSpPr>
            <p:cNvPr id="19" name="TextBox 18">
              <a:extLst>
                <a:ext uri="{FF2B5EF4-FFF2-40B4-BE49-F238E27FC236}">
                  <a16:creationId xmlns:a16="http://schemas.microsoft.com/office/drawing/2014/main" id="{2368DB57-6EA9-4E0A-A39F-6275C3C0DEBF}"/>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20" name="Freeform: Shape 19">
              <a:extLst>
                <a:ext uri="{FF2B5EF4-FFF2-40B4-BE49-F238E27FC236}">
                  <a16:creationId xmlns:a16="http://schemas.microsoft.com/office/drawing/2014/main" id="{3D05540E-A25B-47D6-9815-472E0476BCEA}"/>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37436911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ix column text">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426426"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6424" y="220716"/>
            <a:ext cx="11336039" cy="739343"/>
          </a:xfrm>
          <a:prstGeom prst="rect">
            <a:avLst/>
          </a:prstGeom>
        </p:spPr>
        <p:txBody>
          <a:bodyPr vert="horz" wrap="square" lIns="0" tIns="164592" rIns="0" bIns="0" rtlCol="0" anchor="t">
            <a:noAutofit/>
          </a:bodyPr>
          <a:lstStyle>
            <a:lvl1pPr>
              <a:defRPr/>
            </a:lvl1pPr>
          </a:lstStyle>
          <a:p>
            <a:r>
              <a:rPr lang="en-US"/>
              <a:t>Six column text layout</a:t>
            </a:r>
          </a:p>
        </p:txBody>
      </p:sp>
      <p:sp>
        <p:nvSpPr>
          <p:cNvPr id="15" name="Text Placeholder 4">
            <a:extLst>
              <a:ext uri="{FF2B5EF4-FFF2-40B4-BE49-F238E27FC236}">
                <a16:creationId xmlns:a16="http://schemas.microsoft.com/office/drawing/2014/main" id="{6536D72C-EFB8-4AA4-B6E9-DA9E98009337}"/>
              </a:ext>
            </a:extLst>
          </p:cNvPr>
          <p:cNvSpPr>
            <a:spLocks noGrp="1"/>
          </p:cNvSpPr>
          <p:nvPr>
            <p:ph type="body" sz="quarter" idx="12" hasCustomPrompt="1"/>
          </p:nvPr>
        </p:nvSpPr>
        <p:spPr>
          <a:xfrm>
            <a:off x="2351207"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6" name="Text Placeholder 4">
            <a:extLst>
              <a:ext uri="{FF2B5EF4-FFF2-40B4-BE49-F238E27FC236}">
                <a16:creationId xmlns:a16="http://schemas.microsoft.com/office/drawing/2014/main" id="{2C33CBA9-CFB9-46AA-8083-B5F0592E5B24}"/>
              </a:ext>
            </a:extLst>
          </p:cNvPr>
          <p:cNvSpPr>
            <a:spLocks noGrp="1"/>
          </p:cNvSpPr>
          <p:nvPr>
            <p:ph type="body" sz="quarter" idx="13" hasCustomPrompt="1"/>
          </p:nvPr>
        </p:nvSpPr>
        <p:spPr>
          <a:xfrm>
            <a:off x="4275988"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7" name="Text Placeholder 4">
            <a:extLst>
              <a:ext uri="{FF2B5EF4-FFF2-40B4-BE49-F238E27FC236}">
                <a16:creationId xmlns:a16="http://schemas.microsoft.com/office/drawing/2014/main" id="{7174EC55-6C81-4FBC-A5EF-0BD1F76D4563}"/>
              </a:ext>
            </a:extLst>
          </p:cNvPr>
          <p:cNvSpPr>
            <a:spLocks noGrp="1"/>
          </p:cNvSpPr>
          <p:nvPr>
            <p:ph type="body" sz="quarter" idx="14" hasCustomPrompt="1"/>
          </p:nvPr>
        </p:nvSpPr>
        <p:spPr>
          <a:xfrm>
            <a:off x="6200769"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8" name="Text Placeholder 4">
            <a:extLst>
              <a:ext uri="{FF2B5EF4-FFF2-40B4-BE49-F238E27FC236}">
                <a16:creationId xmlns:a16="http://schemas.microsoft.com/office/drawing/2014/main" id="{5E1BEB93-4ED4-4262-A137-E9EF68ABBFB6}"/>
              </a:ext>
            </a:extLst>
          </p:cNvPr>
          <p:cNvSpPr>
            <a:spLocks noGrp="1"/>
          </p:cNvSpPr>
          <p:nvPr>
            <p:ph type="body" sz="quarter" idx="15" hasCustomPrompt="1"/>
          </p:nvPr>
        </p:nvSpPr>
        <p:spPr>
          <a:xfrm>
            <a:off x="8125550"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9" name="Text Placeholder 4">
            <a:extLst>
              <a:ext uri="{FF2B5EF4-FFF2-40B4-BE49-F238E27FC236}">
                <a16:creationId xmlns:a16="http://schemas.microsoft.com/office/drawing/2014/main" id="{45067E8C-7901-4F06-A33F-B8EFCB540A49}"/>
              </a:ext>
            </a:extLst>
          </p:cNvPr>
          <p:cNvSpPr>
            <a:spLocks noGrp="1"/>
          </p:cNvSpPr>
          <p:nvPr>
            <p:ph type="body" sz="quarter" idx="16" hasCustomPrompt="1"/>
          </p:nvPr>
        </p:nvSpPr>
        <p:spPr>
          <a:xfrm>
            <a:off x="10050333"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a:t>
            </a:r>
          </a:p>
        </p:txBody>
      </p:sp>
      <p:grpSp>
        <p:nvGrpSpPr>
          <p:cNvPr id="12" name="Group 11">
            <a:extLst>
              <a:ext uri="{FF2B5EF4-FFF2-40B4-BE49-F238E27FC236}">
                <a16:creationId xmlns:a16="http://schemas.microsoft.com/office/drawing/2014/main" id="{B1242B85-5464-438E-BC49-E2C787DACC5E}"/>
              </a:ext>
            </a:extLst>
          </p:cNvPr>
          <p:cNvGrpSpPr/>
          <p:nvPr userDrawn="1"/>
        </p:nvGrpSpPr>
        <p:grpSpPr>
          <a:xfrm>
            <a:off x="436379" y="6431005"/>
            <a:ext cx="11326085" cy="94962"/>
            <a:chOff x="445128" y="6559056"/>
            <a:chExt cx="11553197" cy="96853"/>
          </a:xfrm>
        </p:grpSpPr>
        <p:sp>
          <p:nvSpPr>
            <p:cNvPr id="13" name="TextBox 12">
              <a:extLst>
                <a:ext uri="{FF2B5EF4-FFF2-40B4-BE49-F238E27FC236}">
                  <a16:creationId xmlns:a16="http://schemas.microsoft.com/office/drawing/2014/main" id="{47CC4F51-1744-4347-928B-9C2EBD93C355}"/>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20" name="Freeform: Shape 19">
              <a:extLst>
                <a:ext uri="{FF2B5EF4-FFF2-40B4-BE49-F238E27FC236}">
                  <a16:creationId xmlns:a16="http://schemas.microsoft.com/office/drawing/2014/main" id="{969FE803-4A39-4DD0-A534-2853E80251CA}"/>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272126262"/>
      </p:ext>
    </p:extLst>
  </p:cSld>
  <p:clrMapOvr>
    <a:masterClrMapping/>
  </p:clrMapOvr>
  <p:transition>
    <p:fade/>
  </p:transition>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Presentation title slide blue">
    <p:bg>
      <p:bgPr>
        <a:solidFill>
          <a:srgbClr val="0278D7"/>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34805" y="2540313"/>
            <a:ext cx="9401560" cy="1793104"/>
          </a:xfrm>
          <a:noFill/>
        </p:spPr>
        <p:txBody>
          <a:bodyPr lIns="0" tIns="0" rIns="0" bIns="182880" anchor="b" anchorCtr="0"/>
          <a:lstStyle>
            <a:lvl1pPr>
              <a:defRPr sz="5400" strike="noStrike" spc="-147" baseline="0">
                <a:solidFill>
                  <a:schemeClr val="bg2"/>
                </a:solidFill>
                <a:latin typeface="+mj-lt"/>
              </a:defRPr>
            </a:lvl1pPr>
          </a:lstStyle>
          <a:p>
            <a:r>
              <a:rPr lang="en-US"/>
              <a:t>Azure presentation</a:t>
            </a:r>
            <a:br>
              <a:rPr lang="en-US"/>
            </a:br>
            <a:r>
              <a:rPr lang="en-US"/>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34805" y="4342825"/>
            <a:ext cx="9401560"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a:t>Author name</a:t>
            </a:r>
          </a:p>
          <a:p>
            <a:pPr lvl="0"/>
            <a:r>
              <a:rPr lang="en-US"/>
              <a:t>Date</a:t>
            </a:r>
          </a:p>
        </p:txBody>
      </p:sp>
      <p:pic>
        <p:nvPicPr>
          <p:cNvPr id="4" name="Picture 3">
            <a:extLst>
              <a:ext uri="{FF2B5EF4-FFF2-40B4-BE49-F238E27FC236}">
                <a16:creationId xmlns:a16="http://schemas.microsoft.com/office/drawing/2014/main" id="{EE7B851A-3B2C-4EDA-B13E-9D38A55F249A}"/>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 r="37064"/>
          <a:stretch/>
        </p:blipFill>
        <p:spPr>
          <a:xfrm>
            <a:off x="70310" y="1"/>
            <a:ext cx="2059942" cy="1082742"/>
          </a:xfrm>
          <a:prstGeom prst="rect">
            <a:avLst/>
          </a:prstGeom>
        </p:spPr>
      </p:pic>
    </p:spTree>
    <p:extLst>
      <p:ext uri="{BB962C8B-B14F-4D97-AF65-F5344CB8AC3E}">
        <p14:creationId xmlns:p14="http://schemas.microsoft.com/office/powerpoint/2010/main" val="29408844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p:spTree>
      <p:nvGrpSpPr>
        <p:cNvPr id="1" name=""/>
        <p:cNvGrpSpPr/>
        <p:nvPr/>
      </p:nvGrpSpPr>
      <p:grpSpPr>
        <a:xfrm>
          <a:off x="0" y="0"/>
          <a:ext cx="0" cy="0"/>
          <a:chOff x="0" y="0"/>
          <a:chExt cx="0" cy="0"/>
        </a:xfrm>
      </p:grpSpPr>
      <p:sp>
        <p:nvSpPr>
          <p:cNvPr id="3" name="Online Image Placeholder 2">
            <a:extLst>
              <a:ext uri="{FF2B5EF4-FFF2-40B4-BE49-F238E27FC236}">
                <a16:creationId xmlns:a16="http://schemas.microsoft.com/office/drawing/2014/main" id="{562D5679-B66F-A244-9E94-0FFE5F1B6168}"/>
              </a:ext>
            </a:extLst>
          </p:cNvPr>
          <p:cNvSpPr>
            <a:spLocks noGrp="1"/>
          </p:cNvSpPr>
          <p:nvPr>
            <p:ph type="clipArt" sz="quarter" idx="11" hasCustomPrompt="1"/>
          </p:nvPr>
        </p:nvSpPr>
        <p:spPr>
          <a:xfrm>
            <a:off x="5982392" y="1179839"/>
            <a:ext cx="5780073" cy="3756460"/>
          </a:xfrm>
        </p:spPr>
        <p:txBody>
          <a:bodyPr anchor="ctr">
            <a:noAutofit/>
          </a:bodyPr>
          <a:lstStyle>
            <a:lvl1pPr algn="ctr">
              <a:defRPr sz="1765" b="1">
                <a:latin typeface="+mn-lt"/>
              </a:defRPr>
            </a:lvl1pPr>
          </a:lstStyle>
          <a:p>
            <a:r>
              <a:rPr lang="en-US"/>
              <a:t>Drop photo here</a:t>
            </a:r>
          </a:p>
        </p:txBody>
      </p:sp>
      <p:sp>
        <p:nvSpPr>
          <p:cNvPr id="4" name="Text Placeholder 3"/>
          <p:cNvSpPr>
            <a:spLocks noGrp="1"/>
          </p:cNvSpPr>
          <p:nvPr>
            <p:ph type="body" sz="quarter" idx="10" hasCustomPrompt="1"/>
          </p:nvPr>
        </p:nvSpPr>
        <p:spPr>
          <a:xfrm>
            <a:off x="426424" y="1144855"/>
            <a:ext cx="5138175" cy="2573509"/>
          </a:xfrm>
        </p:spPr>
        <p:txBody>
          <a:bodyPr wrap="square" lIns="0" tIns="0" rIns="0" bIns="0">
            <a:noAutofit/>
          </a:bodyPr>
          <a:lstStyle>
            <a:lvl1pPr marL="0" marR="0" indent="0" algn="l" defTabSz="914192" rtl="0" eaLnBrk="1" fontAlgn="auto" latinLnBrk="0" hangingPunct="1">
              <a:lnSpc>
                <a:spcPct val="90000"/>
              </a:lnSpc>
              <a:spcBef>
                <a:spcPts val="0"/>
              </a:spcBef>
              <a:spcAft>
                <a:spcPts val="2549"/>
              </a:spcAft>
              <a:buClrTx/>
              <a:buSzPct val="90000"/>
              <a:buFont typeface="Wingdings" panose="05000000000000000000" pitchFamily="2" charset="2"/>
              <a:buNone/>
              <a:tabLst/>
              <a:defRPr sz="2745" b="0" i="0">
                <a:solidFill>
                  <a:srgbClr val="000000"/>
                </a:solidFill>
                <a:latin typeface="+mn-lt"/>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07" indent="0">
              <a:buNone/>
              <a:defRPr/>
            </a:lvl3pPr>
            <a:lvl4pPr marL="672161" indent="0">
              <a:buNone/>
              <a:defRPr/>
            </a:lvl4pPr>
            <a:lvl5pPr marL="896214" indent="0">
              <a:buNone/>
              <a:defRPr/>
            </a:lvl5pPr>
          </a:lstStyle>
          <a:p>
            <a:pPr lvl="0"/>
            <a:r>
              <a:rPr lang="pt-BR"/>
              <a:t>Subhead Segoe UI 28pt</a:t>
            </a:r>
          </a:p>
          <a:p>
            <a:pPr lvl="0"/>
            <a:r>
              <a:rPr lang="pt-BR"/>
              <a:t>Subhead Segoe UI 28pt</a:t>
            </a:r>
          </a:p>
          <a:p>
            <a:pPr lvl="0"/>
            <a:r>
              <a:rPr lang="pt-BR"/>
              <a:t>Subhead Segoe UI 28pt</a:t>
            </a:r>
          </a:p>
        </p:txBody>
      </p:sp>
      <p:sp>
        <p:nvSpPr>
          <p:cNvPr id="6" name="Title Placeholder 1">
            <a:extLst>
              <a:ext uri="{FF2B5EF4-FFF2-40B4-BE49-F238E27FC236}">
                <a16:creationId xmlns:a16="http://schemas.microsoft.com/office/drawing/2014/main" id="{E60CBD1C-0AFE-4EB9-94D7-943981FE05EE}"/>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Device layout</a:t>
            </a:r>
          </a:p>
        </p:txBody>
      </p:sp>
      <p:grpSp>
        <p:nvGrpSpPr>
          <p:cNvPr id="5" name="Group 4">
            <a:extLst>
              <a:ext uri="{FF2B5EF4-FFF2-40B4-BE49-F238E27FC236}">
                <a16:creationId xmlns:a16="http://schemas.microsoft.com/office/drawing/2014/main" id="{5552388F-EBC5-45C4-93C9-67EC7FB5FE00}"/>
              </a:ext>
            </a:extLst>
          </p:cNvPr>
          <p:cNvGrpSpPr/>
          <p:nvPr userDrawn="1"/>
        </p:nvGrpSpPr>
        <p:grpSpPr>
          <a:xfrm>
            <a:off x="436379" y="6431005"/>
            <a:ext cx="11326085" cy="94962"/>
            <a:chOff x="445128" y="6559056"/>
            <a:chExt cx="11553197" cy="96853"/>
          </a:xfrm>
        </p:grpSpPr>
        <p:sp>
          <p:nvSpPr>
            <p:cNvPr id="7" name="TextBox 6">
              <a:extLst>
                <a:ext uri="{FF2B5EF4-FFF2-40B4-BE49-F238E27FC236}">
                  <a16:creationId xmlns:a16="http://schemas.microsoft.com/office/drawing/2014/main" id="{AD3DAC5C-9A56-4D9E-8AF6-312FD34F3FC9}"/>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8" name="Freeform: Shape 7">
              <a:extLst>
                <a:ext uri="{FF2B5EF4-FFF2-40B4-BE49-F238E27FC236}">
                  <a16:creationId xmlns:a16="http://schemas.microsoft.com/office/drawing/2014/main" id="{934989FB-53EF-4244-9C95-66A026C7BD5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94311956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4" name="Table Placeholder 3"/>
          <p:cNvSpPr>
            <a:spLocks noGrp="1"/>
          </p:cNvSpPr>
          <p:nvPr>
            <p:ph type="tbl" sz="quarter" idx="10"/>
          </p:nvPr>
        </p:nvSpPr>
        <p:spPr>
          <a:xfrm>
            <a:off x="426424" y="1179837"/>
            <a:ext cx="11336039" cy="4961874"/>
          </a:xfrm>
        </p:spPr>
        <p:txBody>
          <a:bodyPr bIns="1737360" anchor="ctr">
            <a:noAutofit/>
          </a:bodyPr>
          <a:lstStyle>
            <a:lvl1pPr algn="ctr">
              <a:defRPr sz="1765" b="1">
                <a:solidFill>
                  <a:srgbClr val="000000"/>
                </a:solidFill>
                <a:latin typeface="+mn-lt"/>
              </a:defRPr>
            </a:lvl1pPr>
          </a:lstStyle>
          <a:p>
            <a:r>
              <a:rPr lang="en-US"/>
              <a:t>Click icon to add table</a:t>
            </a:r>
          </a:p>
        </p:txBody>
      </p:sp>
      <p:sp>
        <p:nvSpPr>
          <p:cNvPr id="5" name="Title Placeholder 1">
            <a:extLst>
              <a:ext uri="{FF2B5EF4-FFF2-40B4-BE49-F238E27FC236}">
                <a16:creationId xmlns:a16="http://schemas.microsoft.com/office/drawing/2014/main" id="{4F997AC3-87B6-4E0B-88C2-A05069E413C4}"/>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Table layout</a:t>
            </a:r>
          </a:p>
        </p:txBody>
      </p:sp>
      <p:grpSp>
        <p:nvGrpSpPr>
          <p:cNvPr id="6" name="Group 5">
            <a:extLst>
              <a:ext uri="{FF2B5EF4-FFF2-40B4-BE49-F238E27FC236}">
                <a16:creationId xmlns:a16="http://schemas.microsoft.com/office/drawing/2014/main" id="{FEE39BF9-0F1F-4C98-A975-A8B02B5F566A}"/>
              </a:ext>
            </a:extLst>
          </p:cNvPr>
          <p:cNvGrpSpPr/>
          <p:nvPr userDrawn="1"/>
        </p:nvGrpSpPr>
        <p:grpSpPr>
          <a:xfrm>
            <a:off x="436379" y="6431005"/>
            <a:ext cx="11326085" cy="94962"/>
            <a:chOff x="445128" y="6559056"/>
            <a:chExt cx="11553197" cy="96853"/>
          </a:xfrm>
        </p:grpSpPr>
        <p:sp>
          <p:nvSpPr>
            <p:cNvPr id="7" name="TextBox 6">
              <a:extLst>
                <a:ext uri="{FF2B5EF4-FFF2-40B4-BE49-F238E27FC236}">
                  <a16:creationId xmlns:a16="http://schemas.microsoft.com/office/drawing/2014/main" id="{3F5EE471-B5D1-430F-A19C-C02BBEF33103}"/>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8" name="Freeform: Shape 7">
              <a:extLst>
                <a:ext uri="{FF2B5EF4-FFF2-40B4-BE49-F238E27FC236}">
                  <a16:creationId xmlns:a16="http://schemas.microsoft.com/office/drawing/2014/main" id="{A5BBDCEA-9E1B-4AA4-A1F7-76CA781FB5E2}"/>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0227244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light gray">
    <p:bg>
      <p:bgPr>
        <a:solidFill>
          <a:schemeClr val="bg1">
            <a:lumMod val="95000"/>
          </a:schemeClr>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293" spc="-147" dirty="0">
                <a:solidFill>
                  <a:schemeClr val="tx1"/>
                </a:solidFill>
                <a:latin typeface="+mj-lt"/>
              </a:defRPr>
            </a:lvl1pPr>
          </a:lstStyle>
          <a:p>
            <a:pPr marL="0" lvl="0">
              <a:lnSpc>
                <a:spcPts val="5489"/>
              </a:lnSpc>
            </a:pPr>
            <a:r>
              <a:rPr lang="en-US"/>
              <a:t>Section title</a:t>
            </a:r>
          </a:p>
        </p:txBody>
      </p:sp>
      <p:grpSp>
        <p:nvGrpSpPr>
          <p:cNvPr id="6" name="Group 5">
            <a:extLst>
              <a:ext uri="{FF2B5EF4-FFF2-40B4-BE49-F238E27FC236}">
                <a16:creationId xmlns:a16="http://schemas.microsoft.com/office/drawing/2014/main" id="{B7A4B0E3-3622-4031-99D8-5297F3444C51}"/>
              </a:ext>
            </a:extLst>
          </p:cNvPr>
          <p:cNvGrpSpPr/>
          <p:nvPr userDrawn="1"/>
        </p:nvGrpSpPr>
        <p:grpSpPr>
          <a:xfrm>
            <a:off x="436379" y="6431005"/>
            <a:ext cx="11326085" cy="94962"/>
            <a:chOff x="445128" y="6559056"/>
            <a:chExt cx="11553197" cy="96853"/>
          </a:xfrm>
        </p:grpSpPr>
        <p:sp>
          <p:nvSpPr>
            <p:cNvPr id="7" name="TextBox 6">
              <a:extLst>
                <a:ext uri="{FF2B5EF4-FFF2-40B4-BE49-F238E27FC236}">
                  <a16:creationId xmlns:a16="http://schemas.microsoft.com/office/drawing/2014/main" id="{B078EF51-FF7D-4AF0-A0D8-5E7897E42042}"/>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8" name="Freeform: Shape 7">
              <a:extLst>
                <a:ext uri="{FF2B5EF4-FFF2-40B4-BE49-F238E27FC236}">
                  <a16:creationId xmlns:a16="http://schemas.microsoft.com/office/drawing/2014/main" id="{9EEE5920-1AA1-47AD-AA2A-1027EA1027F4}"/>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1825358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white">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293" b="0" kern="1200" cap="none" spc="-147" baseline="0" dirty="0">
                <a:ln w="3175">
                  <a:noFill/>
                </a:ln>
                <a:solidFill>
                  <a:schemeClr val="tx1"/>
                </a:solidFill>
                <a:effectLst/>
                <a:latin typeface="+mj-lt"/>
                <a:ea typeface="+mn-ea"/>
                <a:cs typeface="Segoe UI" pitchFamily="34" charset="0"/>
              </a:defRPr>
            </a:lvl1pPr>
          </a:lstStyle>
          <a:p>
            <a:pPr marL="0" lvl="0" algn="l" defTabSz="914192" rtl="0" eaLnBrk="1" latinLnBrk="0" hangingPunct="1">
              <a:lnSpc>
                <a:spcPts val="5489"/>
              </a:lnSpc>
              <a:spcBef>
                <a:spcPct val="0"/>
              </a:spcBef>
              <a:buNone/>
            </a:pPr>
            <a:r>
              <a:rPr lang="en-US"/>
              <a:t>Section title</a:t>
            </a:r>
          </a:p>
        </p:txBody>
      </p:sp>
      <p:grpSp>
        <p:nvGrpSpPr>
          <p:cNvPr id="6" name="Group 5">
            <a:extLst>
              <a:ext uri="{FF2B5EF4-FFF2-40B4-BE49-F238E27FC236}">
                <a16:creationId xmlns:a16="http://schemas.microsoft.com/office/drawing/2014/main" id="{C9360E70-26C3-491B-876D-D6CA248B1D14}"/>
              </a:ext>
            </a:extLst>
          </p:cNvPr>
          <p:cNvGrpSpPr/>
          <p:nvPr userDrawn="1"/>
        </p:nvGrpSpPr>
        <p:grpSpPr>
          <a:xfrm>
            <a:off x="436379" y="6431005"/>
            <a:ext cx="11326085" cy="94962"/>
            <a:chOff x="445128" y="6559056"/>
            <a:chExt cx="11553197" cy="96853"/>
          </a:xfrm>
        </p:grpSpPr>
        <p:sp>
          <p:nvSpPr>
            <p:cNvPr id="7" name="TextBox 6">
              <a:extLst>
                <a:ext uri="{FF2B5EF4-FFF2-40B4-BE49-F238E27FC236}">
                  <a16:creationId xmlns:a16="http://schemas.microsoft.com/office/drawing/2014/main" id="{C1AF0965-A0E8-49A1-B8BF-778086ADF37B}"/>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8" name="Freeform: Shape 7">
              <a:extLst>
                <a:ext uri="{FF2B5EF4-FFF2-40B4-BE49-F238E27FC236}">
                  <a16:creationId xmlns:a16="http://schemas.microsoft.com/office/drawing/2014/main" id="{271CC4C2-FC7A-4AE9-9B5E-C49482524E25}"/>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3456642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bg2"/>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400" b="0" kern="1200" cap="none" spc="-147" baseline="0" dirty="0">
                <a:ln w="3175">
                  <a:noFill/>
                </a:ln>
                <a:solidFill>
                  <a:schemeClr val="tx1"/>
                </a:solidFill>
                <a:effectLst/>
                <a:latin typeface="+mj-lt"/>
                <a:ea typeface="+mn-ea"/>
                <a:cs typeface="Segoe UI" pitchFamily="34" charset="0"/>
              </a:defRPr>
            </a:lvl1pPr>
          </a:lstStyle>
          <a:p>
            <a:pPr marL="0" lvl="0" algn="l" defTabSz="914192" rtl="0" eaLnBrk="1" latinLnBrk="0" hangingPunct="1">
              <a:lnSpc>
                <a:spcPts val="5489"/>
              </a:lnSpc>
              <a:spcBef>
                <a:spcPct val="0"/>
              </a:spcBef>
              <a:buNone/>
            </a:pPr>
            <a:r>
              <a:rPr lang="en-US"/>
              <a:t>Section title</a:t>
            </a:r>
          </a:p>
        </p:txBody>
      </p:sp>
    </p:spTree>
    <p:extLst>
      <p:ext uri="{BB962C8B-B14F-4D97-AF65-F5344CB8AC3E}">
        <p14:creationId xmlns:p14="http://schemas.microsoft.com/office/powerpoint/2010/main" val="23736502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Section title blue">
    <p:bg>
      <p:bgPr>
        <a:solidFill>
          <a:schemeClr val="bg1"/>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400" b="0" kern="1200" cap="none" spc="-147" baseline="0" dirty="0">
                <a:ln w="3175">
                  <a:noFill/>
                </a:ln>
                <a:solidFill>
                  <a:schemeClr val="tx1"/>
                </a:solidFill>
                <a:effectLst/>
                <a:latin typeface="+mj-lt"/>
                <a:ea typeface="+mn-ea"/>
                <a:cs typeface="Segoe UI" pitchFamily="34" charset="0"/>
              </a:defRPr>
            </a:lvl1pPr>
          </a:lstStyle>
          <a:p>
            <a:pPr marL="0" lvl="0" algn="l" defTabSz="914192" rtl="0" eaLnBrk="1" latinLnBrk="0" hangingPunct="1">
              <a:lnSpc>
                <a:spcPts val="5489"/>
              </a:lnSpc>
              <a:spcBef>
                <a:spcPct val="0"/>
              </a:spcBef>
              <a:buNone/>
            </a:pPr>
            <a:r>
              <a:rPr lang="en-US"/>
              <a:t>Section title</a:t>
            </a:r>
          </a:p>
        </p:txBody>
      </p:sp>
    </p:spTree>
    <p:extLst>
      <p:ext uri="{BB962C8B-B14F-4D97-AF65-F5344CB8AC3E}">
        <p14:creationId xmlns:p14="http://schemas.microsoft.com/office/powerpoint/2010/main" val="3152505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6FBA475-1622-4E42-8C0A-6A71410B582D}"/>
              </a:ext>
            </a:extLst>
          </p:cNvPr>
          <p:cNvPicPr>
            <a:picLocks noChangeAspect="1"/>
          </p:cNvPicPr>
          <p:nvPr userDrawn="1"/>
        </p:nvPicPr>
        <p:blipFill rotWithShape="1">
          <a:blip r:embed="rId2"/>
          <a:srcRect r="10789" b="10795"/>
          <a:stretch/>
        </p:blipFill>
        <p:spPr>
          <a:xfrm>
            <a:off x="0" y="0"/>
            <a:ext cx="12192000" cy="6858000"/>
          </a:xfrm>
          <a:prstGeom prst="rect">
            <a:avLst/>
          </a:prstGeom>
        </p:spPr>
      </p:pic>
      <p:sp>
        <p:nvSpPr>
          <p:cNvPr id="5" name="Title 35">
            <a:extLst>
              <a:ext uri="{FF2B5EF4-FFF2-40B4-BE49-F238E27FC236}">
                <a16:creationId xmlns:a16="http://schemas.microsoft.com/office/drawing/2014/main" id="{8441881C-06B8-4CD2-ADC6-DFD3519E6A19}"/>
              </a:ext>
            </a:extLst>
          </p:cNvPr>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293" b="0" kern="1200" cap="none" spc="-147" baseline="0" dirty="0">
                <a:ln w="3175">
                  <a:noFill/>
                </a:ln>
                <a:solidFill>
                  <a:schemeClr val="tx1"/>
                </a:solidFill>
                <a:effectLst/>
                <a:latin typeface="+mj-lt"/>
                <a:ea typeface="+mn-ea"/>
                <a:cs typeface="Segoe UI" pitchFamily="34" charset="0"/>
              </a:defRPr>
            </a:lvl1pPr>
          </a:lstStyle>
          <a:p>
            <a:pPr marL="0" lvl="0" algn="l" defTabSz="914192" rtl="0" eaLnBrk="1" latinLnBrk="0" hangingPunct="1">
              <a:lnSpc>
                <a:spcPts val="5489"/>
              </a:lnSpc>
              <a:spcBef>
                <a:spcPct val="0"/>
              </a:spcBef>
              <a:buNone/>
            </a:pPr>
            <a:r>
              <a:rPr lang="en-US"/>
              <a:t>Section title</a:t>
            </a:r>
          </a:p>
        </p:txBody>
      </p:sp>
    </p:spTree>
    <p:extLst>
      <p:ext uri="{BB962C8B-B14F-4D97-AF65-F5344CB8AC3E}">
        <p14:creationId xmlns:p14="http://schemas.microsoft.com/office/powerpoint/2010/main" val="25933489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91526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blue">
    <p:bg>
      <p:bgPr>
        <a:solidFill>
          <a:srgbClr val="0278D7"/>
        </a:solidFill>
        <a:effectLst/>
      </p:bgPr>
    </p:bg>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28494" y="6318462"/>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748" eaLnBrk="0" hangingPunct="0"/>
            <a:r>
              <a:rPr lang="en-US" sz="686">
                <a:solidFill>
                  <a:schemeClr val="bg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DBCC3F24-BF53-4EF0-8FC2-26C4B364170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4960" t="33254" r="14942" b="33412"/>
          <a:stretch/>
        </p:blipFill>
        <p:spPr>
          <a:xfrm>
            <a:off x="428682" y="3204862"/>
            <a:ext cx="2102988" cy="448276"/>
          </a:xfrm>
          <a:prstGeom prst="rect">
            <a:avLst/>
          </a:prstGeom>
        </p:spPr>
      </p:pic>
    </p:spTree>
    <p:extLst>
      <p:ext uri="{BB962C8B-B14F-4D97-AF65-F5344CB8AC3E}">
        <p14:creationId xmlns:p14="http://schemas.microsoft.com/office/powerpoint/2010/main" val="7219757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dark gray">
    <p:bg>
      <p:bgPr>
        <a:solidFill>
          <a:srgbClr val="353535"/>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userDrawn="1"/>
        </p:nvSpPr>
        <p:spPr bwMode="blackWhite">
          <a:xfrm>
            <a:off x="428494" y="6318462"/>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748" eaLnBrk="0" hangingPunct="0"/>
            <a:r>
              <a:rPr lang="en-US" sz="686">
                <a:solidFill>
                  <a:schemeClr val="bg1"/>
                </a:soli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E0B031D2-4655-4BFE-8E2E-4966C2953EFE}"/>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4960" t="33254" r="14942" b="33412"/>
          <a:stretch/>
        </p:blipFill>
        <p:spPr>
          <a:xfrm>
            <a:off x="428682" y="3204862"/>
            <a:ext cx="2102988" cy="448276"/>
          </a:xfrm>
          <a:prstGeom prst="rect">
            <a:avLst/>
          </a:prstGeom>
        </p:spPr>
      </p:pic>
    </p:spTree>
    <p:extLst>
      <p:ext uri="{BB962C8B-B14F-4D97-AF65-F5344CB8AC3E}">
        <p14:creationId xmlns:p14="http://schemas.microsoft.com/office/powerpoint/2010/main" val="42294321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Presentation title slide blue">
    <p:bg>
      <p:bgPr>
        <a:solidFill>
          <a:schemeClr val="tx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34805" y="2540313"/>
            <a:ext cx="9401560" cy="1793104"/>
          </a:xfrm>
          <a:noFill/>
        </p:spPr>
        <p:txBody>
          <a:bodyPr lIns="0" tIns="0" rIns="0" bIns="182880" anchor="b" anchorCtr="0"/>
          <a:lstStyle>
            <a:lvl1pPr>
              <a:defRPr sz="5400" strike="noStrike" spc="-147" baseline="0">
                <a:solidFill>
                  <a:schemeClr val="bg2"/>
                </a:solidFill>
                <a:latin typeface="+mj-lt"/>
              </a:defRPr>
            </a:lvl1pPr>
          </a:lstStyle>
          <a:p>
            <a:r>
              <a:rPr lang="en-US"/>
              <a:t>Azure presentation</a:t>
            </a:r>
            <a:br>
              <a:rPr lang="en-US"/>
            </a:br>
            <a:r>
              <a:rPr lang="en-US"/>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34805" y="4342825"/>
            <a:ext cx="9401560"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a:t>Author name</a:t>
            </a:r>
          </a:p>
          <a:p>
            <a:pPr lvl="0"/>
            <a:r>
              <a:rPr lang="en-US"/>
              <a:t>Date</a:t>
            </a:r>
          </a:p>
        </p:txBody>
      </p:sp>
      <p:pic>
        <p:nvPicPr>
          <p:cNvPr id="4" name="Picture 3">
            <a:extLst>
              <a:ext uri="{FF2B5EF4-FFF2-40B4-BE49-F238E27FC236}">
                <a16:creationId xmlns:a16="http://schemas.microsoft.com/office/drawing/2014/main" id="{EE7B851A-3B2C-4EDA-B13E-9D38A55F249A}"/>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 r="37064"/>
          <a:stretch/>
        </p:blipFill>
        <p:spPr>
          <a:xfrm>
            <a:off x="70310" y="1"/>
            <a:ext cx="2059942" cy="1082742"/>
          </a:xfrm>
          <a:prstGeom prst="rect">
            <a:avLst/>
          </a:prstGeom>
        </p:spPr>
      </p:pic>
    </p:spTree>
    <p:extLst>
      <p:ext uri="{BB962C8B-B14F-4D97-AF65-F5344CB8AC3E}">
        <p14:creationId xmlns:p14="http://schemas.microsoft.com/office/powerpoint/2010/main" val="38826859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 slide white">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9F4A718E-6F7C-414B-B5B4-AA6809C7682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29545" y="437137"/>
            <a:ext cx="896425" cy="190218"/>
          </a:xfrm>
          <a:prstGeom prst="rect">
            <a:avLst/>
          </a:prstGeom>
        </p:spPr>
      </p:pic>
      <p:sp>
        <p:nvSpPr>
          <p:cNvPr id="6" name="Title 1">
            <a:extLst>
              <a:ext uri="{FF2B5EF4-FFF2-40B4-BE49-F238E27FC236}">
                <a16:creationId xmlns:a16="http://schemas.microsoft.com/office/drawing/2014/main" id="{5FBC1E75-E2E7-40DF-9B34-E7ECA97A3F1B}"/>
              </a:ext>
            </a:extLst>
          </p:cNvPr>
          <p:cNvSpPr>
            <a:spLocks noGrp="1"/>
          </p:cNvSpPr>
          <p:nvPr>
            <p:ph type="title" hasCustomPrompt="1"/>
          </p:nvPr>
        </p:nvSpPr>
        <p:spPr>
          <a:xfrm>
            <a:off x="434805" y="2540313"/>
            <a:ext cx="9401560" cy="1793104"/>
          </a:xfrm>
          <a:noFill/>
        </p:spPr>
        <p:txBody>
          <a:bodyPr lIns="0" tIns="0" rIns="0" bIns="182880" anchor="b" anchorCtr="0"/>
          <a:lstStyle>
            <a:lvl1pPr>
              <a:defRPr sz="5293" strike="noStrike" spc="-147" baseline="0">
                <a:solidFill>
                  <a:schemeClr val="tx2"/>
                </a:solidFill>
                <a:latin typeface="+mj-lt"/>
              </a:defRPr>
            </a:lvl1pPr>
          </a:lstStyle>
          <a:p>
            <a:r>
              <a:rPr lang="en-US"/>
              <a:t>Azure presentation</a:t>
            </a:r>
            <a:br>
              <a:rPr lang="en-US"/>
            </a:br>
            <a:r>
              <a:rPr lang="en-US"/>
              <a:t>title or event name</a:t>
            </a:r>
          </a:p>
        </p:txBody>
      </p:sp>
      <p:sp>
        <p:nvSpPr>
          <p:cNvPr id="7" name="Text Placeholder 4">
            <a:extLst>
              <a:ext uri="{FF2B5EF4-FFF2-40B4-BE49-F238E27FC236}">
                <a16:creationId xmlns:a16="http://schemas.microsoft.com/office/drawing/2014/main" id="{71BFA596-B43C-4DAC-A798-0D495345CD98}"/>
              </a:ext>
            </a:extLst>
          </p:cNvPr>
          <p:cNvSpPr>
            <a:spLocks noGrp="1"/>
          </p:cNvSpPr>
          <p:nvPr>
            <p:ph type="body" sz="quarter" idx="12" hasCustomPrompt="1"/>
          </p:nvPr>
        </p:nvSpPr>
        <p:spPr>
          <a:xfrm>
            <a:off x="434805" y="4342825"/>
            <a:ext cx="9401560" cy="945435"/>
          </a:xfrm>
          <a:noFill/>
        </p:spPr>
        <p:txBody>
          <a:bodyPr lIns="0" tIns="0" rIns="0" bIns="0">
            <a:noAutofit/>
          </a:bodyPr>
          <a:lstStyle>
            <a:lvl1pPr marL="0" indent="0">
              <a:lnSpc>
                <a:spcPct val="100000"/>
              </a:lnSpc>
              <a:spcBef>
                <a:spcPts val="0"/>
              </a:spcBef>
              <a:spcAft>
                <a:spcPts val="0"/>
              </a:spcAft>
              <a:buNone/>
              <a:defRPr sz="1765" spc="0" baseline="0">
                <a:solidFill>
                  <a:schemeClr val="tx1"/>
                </a:solidFill>
                <a:latin typeface="+mn-lt"/>
              </a:defRPr>
            </a:lvl1pPr>
          </a:lstStyle>
          <a:p>
            <a:pPr lvl="0"/>
            <a:r>
              <a:rPr lang="en-US"/>
              <a:t>Author name</a:t>
            </a:r>
          </a:p>
          <a:p>
            <a:pPr lvl="0"/>
            <a:r>
              <a:rPr lang="en-US"/>
              <a:t>Date</a:t>
            </a:r>
          </a:p>
        </p:txBody>
      </p:sp>
      <p:sp>
        <p:nvSpPr>
          <p:cNvPr id="5" name="Freeform: Shape 4">
            <a:extLst>
              <a:ext uri="{FF2B5EF4-FFF2-40B4-BE49-F238E27FC236}">
                <a16:creationId xmlns:a16="http://schemas.microsoft.com/office/drawing/2014/main" id="{3F84E792-E4E1-427D-BAC4-FE6E519D839F}"/>
              </a:ext>
            </a:extLst>
          </p:cNvPr>
          <p:cNvSpPr/>
          <p:nvPr userDrawn="1"/>
        </p:nvSpPr>
        <p:spPr bwMode="auto">
          <a:xfrm>
            <a:off x="11303093" y="438570"/>
            <a:ext cx="460226" cy="126324"/>
          </a:xfrm>
          <a:custGeom>
            <a:avLst/>
            <a:gdLst/>
            <a:ahLst/>
            <a:cxnLst/>
            <a:rect l="l" t="t" r="r" b="b"/>
            <a:pathLst>
              <a:path w="469455" h="128839">
                <a:moveTo>
                  <a:pt x="430309" y="49220"/>
                </a:moveTo>
                <a:cubicBezTo>
                  <a:pt x="424418" y="49220"/>
                  <a:pt x="419425" y="51371"/>
                  <a:pt x="415331" y="55671"/>
                </a:cubicBezTo>
                <a:cubicBezTo>
                  <a:pt x="411236" y="59972"/>
                  <a:pt x="408718" y="65598"/>
                  <a:pt x="407775" y="72549"/>
                </a:cubicBezTo>
                <a:lnTo>
                  <a:pt x="449661" y="72549"/>
                </a:lnTo>
                <a:cubicBezTo>
                  <a:pt x="449602" y="65185"/>
                  <a:pt x="447864" y="59456"/>
                  <a:pt x="444447" y="55362"/>
                </a:cubicBezTo>
                <a:cubicBezTo>
                  <a:pt x="441031" y="51268"/>
                  <a:pt x="436318" y="49220"/>
                  <a:pt x="430309" y="49220"/>
                </a:cubicBezTo>
                <a:close/>
                <a:moveTo>
                  <a:pt x="219624" y="36231"/>
                </a:moveTo>
                <a:lnTo>
                  <a:pt x="240125" y="36231"/>
                </a:lnTo>
                <a:lnTo>
                  <a:pt x="240125" y="88190"/>
                </a:lnTo>
                <a:cubicBezTo>
                  <a:pt x="240125" y="104450"/>
                  <a:pt x="246399" y="112579"/>
                  <a:pt x="258947" y="112579"/>
                </a:cubicBezTo>
                <a:cubicBezTo>
                  <a:pt x="265015" y="112579"/>
                  <a:pt x="270008" y="110341"/>
                  <a:pt x="273925" y="105863"/>
                </a:cubicBezTo>
                <a:cubicBezTo>
                  <a:pt x="277843" y="101386"/>
                  <a:pt x="279802" y="95525"/>
                  <a:pt x="279802" y="88279"/>
                </a:cubicBezTo>
                <a:lnTo>
                  <a:pt x="279802" y="36231"/>
                </a:lnTo>
                <a:lnTo>
                  <a:pt x="300303" y="36231"/>
                </a:lnTo>
                <a:lnTo>
                  <a:pt x="300303" y="126718"/>
                </a:lnTo>
                <a:lnTo>
                  <a:pt x="279802" y="126718"/>
                </a:lnTo>
                <a:lnTo>
                  <a:pt x="279802" y="112403"/>
                </a:lnTo>
                <a:lnTo>
                  <a:pt x="279448" y="112403"/>
                </a:lnTo>
                <a:cubicBezTo>
                  <a:pt x="273498" y="123360"/>
                  <a:pt x="264249" y="128839"/>
                  <a:pt x="251701" y="128839"/>
                </a:cubicBezTo>
                <a:cubicBezTo>
                  <a:pt x="230316" y="128839"/>
                  <a:pt x="219624" y="115996"/>
                  <a:pt x="219624" y="90311"/>
                </a:cubicBezTo>
                <a:close/>
                <a:moveTo>
                  <a:pt x="129657" y="36231"/>
                </a:moveTo>
                <a:lnTo>
                  <a:pt x="202472" y="36231"/>
                </a:lnTo>
                <a:lnTo>
                  <a:pt x="202472" y="44802"/>
                </a:lnTo>
                <a:lnTo>
                  <a:pt x="153605" y="110724"/>
                </a:lnTo>
                <a:lnTo>
                  <a:pt x="202295" y="110724"/>
                </a:lnTo>
                <a:lnTo>
                  <a:pt x="202295" y="126718"/>
                </a:lnTo>
                <a:lnTo>
                  <a:pt x="124886" y="126718"/>
                </a:lnTo>
                <a:lnTo>
                  <a:pt x="124886" y="119030"/>
                </a:lnTo>
                <a:lnTo>
                  <a:pt x="174813" y="52225"/>
                </a:lnTo>
                <a:lnTo>
                  <a:pt x="129657" y="52225"/>
                </a:lnTo>
                <a:close/>
                <a:moveTo>
                  <a:pt x="370173" y="34640"/>
                </a:moveTo>
                <a:cubicBezTo>
                  <a:pt x="373884" y="34640"/>
                  <a:pt x="376712" y="35200"/>
                  <a:pt x="378656" y="36319"/>
                </a:cubicBezTo>
                <a:lnTo>
                  <a:pt x="378656" y="55760"/>
                </a:lnTo>
                <a:cubicBezTo>
                  <a:pt x="376182" y="53816"/>
                  <a:pt x="372618" y="52843"/>
                  <a:pt x="367964" y="52843"/>
                </a:cubicBezTo>
                <a:cubicBezTo>
                  <a:pt x="361896" y="52843"/>
                  <a:pt x="356830" y="55583"/>
                  <a:pt x="352765" y="61062"/>
                </a:cubicBezTo>
                <a:cubicBezTo>
                  <a:pt x="348700" y="66540"/>
                  <a:pt x="346667" y="73993"/>
                  <a:pt x="346667" y="83418"/>
                </a:cubicBezTo>
                <a:lnTo>
                  <a:pt x="346667" y="126718"/>
                </a:lnTo>
                <a:lnTo>
                  <a:pt x="326166" y="126718"/>
                </a:lnTo>
                <a:lnTo>
                  <a:pt x="326166" y="36231"/>
                </a:lnTo>
                <a:lnTo>
                  <a:pt x="346667" y="36231"/>
                </a:lnTo>
                <a:lnTo>
                  <a:pt x="346667" y="54876"/>
                </a:lnTo>
                <a:lnTo>
                  <a:pt x="347021" y="54876"/>
                </a:lnTo>
                <a:cubicBezTo>
                  <a:pt x="349024" y="48514"/>
                  <a:pt x="352102" y="43550"/>
                  <a:pt x="356255" y="39986"/>
                </a:cubicBezTo>
                <a:cubicBezTo>
                  <a:pt x="360408" y="36422"/>
                  <a:pt x="365048" y="34640"/>
                  <a:pt x="370173" y="34640"/>
                </a:cubicBezTo>
                <a:close/>
                <a:moveTo>
                  <a:pt x="430574" y="34110"/>
                </a:moveTo>
                <a:cubicBezTo>
                  <a:pt x="442945" y="34110"/>
                  <a:pt x="452518" y="38086"/>
                  <a:pt x="459293" y="46039"/>
                </a:cubicBezTo>
                <a:cubicBezTo>
                  <a:pt x="466068" y="53992"/>
                  <a:pt x="469455" y="65038"/>
                  <a:pt x="469455" y="79177"/>
                </a:cubicBezTo>
                <a:lnTo>
                  <a:pt x="469455" y="87041"/>
                </a:lnTo>
                <a:lnTo>
                  <a:pt x="407775" y="87041"/>
                </a:lnTo>
                <a:cubicBezTo>
                  <a:pt x="408011" y="95407"/>
                  <a:pt x="410588" y="101858"/>
                  <a:pt x="415507" y="106394"/>
                </a:cubicBezTo>
                <a:cubicBezTo>
                  <a:pt x="420426" y="110930"/>
                  <a:pt x="427187" y="113198"/>
                  <a:pt x="435788" y="113198"/>
                </a:cubicBezTo>
                <a:cubicBezTo>
                  <a:pt x="445449" y="113198"/>
                  <a:pt x="454315" y="110311"/>
                  <a:pt x="462386" y="104538"/>
                </a:cubicBezTo>
                <a:lnTo>
                  <a:pt x="462386" y="121063"/>
                </a:lnTo>
                <a:cubicBezTo>
                  <a:pt x="454138" y="126247"/>
                  <a:pt x="443240" y="128839"/>
                  <a:pt x="429690" y="128839"/>
                </a:cubicBezTo>
                <a:cubicBezTo>
                  <a:pt x="416376" y="128839"/>
                  <a:pt x="405934" y="124730"/>
                  <a:pt x="398364" y="116512"/>
                </a:cubicBezTo>
                <a:cubicBezTo>
                  <a:pt x="390794" y="108294"/>
                  <a:pt x="387009" y="96732"/>
                  <a:pt x="387009" y="81828"/>
                </a:cubicBezTo>
                <a:cubicBezTo>
                  <a:pt x="387009" y="67748"/>
                  <a:pt x="391177" y="56275"/>
                  <a:pt x="399513" y="47409"/>
                </a:cubicBezTo>
                <a:cubicBezTo>
                  <a:pt x="407849" y="38543"/>
                  <a:pt x="418203" y="34110"/>
                  <a:pt x="430574" y="34110"/>
                </a:cubicBezTo>
                <a:close/>
                <a:moveTo>
                  <a:pt x="58587" y="18822"/>
                </a:moveTo>
                <a:cubicBezTo>
                  <a:pt x="58057" y="22180"/>
                  <a:pt x="57468" y="24831"/>
                  <a:pt x="56820" y="26775"/>
                </a:cubicBezTo>
                <a:lnTo>
                  <a:pt x="39412" y="77321"/>
                </a:lnTo>
                <a:lnTo>
                  <a:pt x="78205" y="77321"/>
                </a:lnTo>
                <a:lnTo>
                  <a:pt x="60620" y="26775"/>
                </a:lnTo>
                <a:cubicBezTo>
                  <a:pt x="60090" y="25126"/>
                  <a:pt x="59530" y="22475"/>
                  <a:pt x="58941" y="18822"/>
                </a:cubicBezTo>
                <a:close/>
                <a:moveTo>
                  <a:pt x="47453" y="0"/>
                </a:moveTo>
                <a:lnTo>
                  <a:pt x="71135" y="0"/>
                </a:lnTo>
                <a:lnTo>
                  <a:pt x="118235" y="126718"/>
                </a:lnTo>
                <a:lnTo>
                  <a:pt x="95171" y="126718"/>
                </a:lnTo>
                <a:lnTo>
                  <a:pt x="83772" y="94464"/>
                </a:lnTo>
                <a:lnTo>
                  <a:pt x="33933" y="94464"/>
                </a:lnTo>
                <a:lnTo>
                  <a:pt x="22976" y="126718"/>
                </a:lnTo>
                <a:lnTo>
                  <a:pt x="0" y="126718"/>
                </a:ln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1239693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esentation title slide blue photo">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978148-DDB8-4B1B-91B8-28130218C585}"/>
              </a:ext>
            </a:extLst>
          </p:cNvPr>
          <p:cNvGrpSpPr/>
          <p:nvPr userDrawn="1"/>
        </p:nvGrpSpPr>
        <p:grpSpPr>
          <a:xfrm>
            <a:off x="0" y="-1"/>
            <a:ext cx="12192000" cy="6858001"/>
            <a:chOff x="0" y="-1"/>
            <a:chExt cx="12436475" cy="6994526"/>
          </a:xfrm>
        </p:grpSpPr>
        <p:pic>
          <p:nvPicPr>
            <p:cNvPr id="6" name="Picture 5">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2" name="Rectangle 1">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13" name="Rectangle 12">
            <a:extLst>
              <a:ext uri="{FF2B5EF4-FFF2-40B4-BE49-F238E27FC236}">
                <a16:creationId xmlns:a16="http://schemas.microsoft.com/office/drawing/2014/main" id="{13532A61-7338-495C-8787-A222781205FF}"/>
              </a:ext>
            </a:extLst>
          </p:cNvPr>
          <p:cNvSpPr/>
          <p:nvPr userDrawn="1"/>
        </p:nvSpPr>
        <p:spPr bwMode="auto">
          <a:xfrm>
            <a:off x="426424" y="2128263"/>
            <a:ext cx="7477989"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lvl="0"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2" name="Picture 11">
            <a:extLst>
              <a:ext uri="{FF2B5EF4-FFF2-40B4-BE49-F238E27FC236}">
                <a16:creationId xmlns:a16="http://schemas.microsoft.com/office/drawing/2014/main" id="{A0D28F43-8FFF-4944-9497-29A9A4AAFE5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429545" y="437137"/>
            <a:ext cx="896425" cy="190218"/>
          </a:xfrm>
          <a:prstGeom prst="rect">
            <a:avLst/>
          </a:prstGeom>
        </p:spPr>
      </p:pic>
      <p:sp>
        <p:nvSpPr>
          <p:cNvPr id="14" name="Title 1">
            <a:extLst>
              <a:ext uri="{FF2B5EF4-FFF2-40B4-BE49-F238E27FC236}">
                <a16:creationId xmlns:a16="http://schemas.microsoft.com/office/drawing/2014/main" id="{C12028E2-C5DC-4CA9-88C9-D5024B2AD46E}"/>
              </a:ext>
            </a:extLst>
          </p:cNvPr>
          <p:cNvSpPr>
            <a:spLocks noGrp="1"/>
          </p:cNvSpPr>
          <p:nvPr>
            <p:ph type="title" hasCustomPrompt="1"/>
          </p:nvPr>
        </p:nvSpPr>
        <p:spPr>
          <a:xfrm>
            <a:off x="648974" y="2540313"/>
            <a:ext cx="7028471" cy="1793104"/>
          </a:xfrm>
          <a:noFill/>
        </p:spPr>
        <p:txBody>
          <a:bodyPr lIns="0" tIns="0" rIns="0" bIns="182880" anchor="b" anchorCtr="0"/>
          <a:lstStyle>
            <a:lvl1pPr>
              <a:defRPr sz="5293" strike="noStrike" spc="-147" baseline="0">
                <a:solidFill>
                  <a:schemeClr val="bg2"/>
                </a:solidFill>
                <a:latin typeface="+mj-lt"/>
              </a:defRPr>
            </a:lvl1pPr>
          </a:lstStyle>
          <a:p>
            <a:r>
              <a:rPr lang="en-US"/>
              <a:t>Azure presentation</a:t>
            </a:r>
            <a:br>
              <a:rPr lang="en-US"/>
            </a:br>
            <a:r>
              <a:rPr lang="en-US"/>
              <a:t>title or event name</a:t>
            </a:r>
          </a:p>
        </p:txBody>
      </p:sp>
      <p:sp>
        <p:nvSpPr>
          <p:cNvPr id="15" name="Text Placeholder 4">
            <a:extLst>
              <a:ext uri="{FF2B5EF4-FFF2-40B4-BE49-F238E27FC236}">
                <a16:creationId xmlns:a16="http://schemas.microsoft.com/office/drawing/2014/main" id="{6EFA9DF5-3A2A-422C-B2A6-A700C5CFD6E7}"/>
              </a:ext>
            </a:extLst>
          </p:cNvPr>
          <p:cNvSpPr>
            <a:spLocks noGrp="1"/>
          </p:cNvSpPr>
          <p:nvPr>
            <p:ph type="body" sz="quarter" idx="12" hasCustomPrompt="1"/>
          </p:nvPr>
        </p:nvSpPr>
        <p:spPr>
          <a:xfrm>
            <a:off x="648976" y="4342825"/>
            <a:ext cx="6107853"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a:t>Author name</a:t>
            </a:r>
          </a:p>
          <a:p>
            <a:pPr lvl="0"/>
            <a:r>
              <a:rPr lang="en-US"/>
              <a:t>Date</a:t>
            </a:r>
          </a:p>
        </p:txBody>
      </p:sp>
      <p:sp>
        <p:nvSpPr>
          <p:cNvPr id="9" name="Freeform: Shape 8">
            <a:extLst>
              <a:ext uri="{FF2B5EF4-FFF2-40B4-BE49-F238E27FC236}">
                <a16:creationId xmlns:a16="http://schemas.microsoft.com/office/drawing/2014/main" id="{D562FC58-241D-49FF-B627-53CA162710C1}"/>
              </a:ext>
            </a:extLst>
          </p:cNvPr>
          <p:cNvSpPr/>
          <p:nvPr userDrawn="1"/>
        </p:nvSpPr>
        <p:spPr bwMode="auto">
          <a:xfrm>
            <a:off x="11303093" y="438570"/>
            <a:ext cx="460226" cy="126324"/>
          </a:xfrm>
          <a:custGeom>
            <a:avLst/>
            <a:gdLst/>
            <a:ahLst/>
            <a:cxnLst/>
            <a:rect l="l" t="t" r="r" b="b"/>
            <a:pathLst>
              <a:path w="469455" h="128839">
                <a:moveTo>
                  <a:pt x="430309" y="49220"/>
                </a:moveTo>
                <a:cubicBezTo>
                  <a:pt x="424418" y="49220"/>
                  <a:pt x="419425" y="51371"/>
                  <a:pt x="415331" y="55671"/>
                </a:cubicBezTo>
                <a:cubicBezTo>
                  <a:pt x="411236" y="59972"/>
                  <a:pt x="408718" y="65598"/>
                  <a:pt x="407775" y="72549"/>
                </a:cubicBezTo>
                <a:lnTo>
                  <a:pt x="449661" y="72549"/>
                </a:lnTo>
                <a:cubicBezTo>
                  <a:pt x="449602" y="65185"/>
                  <a:pt x="447864" y="59456"/>
                  <a:pt x="444447" y="55362"/>
                </a:cubicBezTo>
                <a:cubicBezTo>
                  <a:pt x="441031" y="51268"/>
                  <a:pt x="436318" y="49220"/>
                  <a:pt x="430309" y="49220"/>
                </a:cubicBezTo>
                <a:close/>
                <a:moveTo>
                  <a:pt x="219624" y="36231"/>
                </a:moveTo>
                <a:lnTo>
                  <a:pt x="240125" y="36231"/>
                </a:lnTo>
                <a:lnTo>
                  <a:pt x="240125" y="88190"/>
                </a:lnTo>
                <a:cubicBezTo>
                  <a:pt x="240125" y="104450"/>
                  <a:pt x="246399" y="112579"/>
                  <a:pt x="258947" y="112579"/>
                </a:cubicBezTo>
                <a:cubicBezTo>
                  <a:pt x="265015" y="112579"/>
                  <a:pt x="270008" y="110341"/>
                  <a:pt x="273925" y="105863"/>
                </a:cubicBezTo>
                <a:cubicBezTo>
                  <a:pt x="277843" y="101386"/>
                  <a:pt x="279802" y="95525"/>
                  <a:pt x="279802" y="88279"/>
                </a:cubicBezTo>
                <a:lnTo>
                  <a:pt x="279802" y="36231"/>
                </a:lnTo>
                <a:lnTo>
                  <a:pt x="300303" y="36231"/>
                </a:lnTo>
                <a:lnTo>
                  <a:pt x="300303" y="126718"/>
                </a:lnTo>
                <a:lnTo>
                  <a:pt x="279802" y="126718"/>
                </a:lnTo>
                <a:lnTo>
                  <a:pt x="279802" y="112403"/>
                </a:lnTo>
                <a:lnTo>
                  <a:pt x="279448" y="112403"/>
                </a:lnTo>
                <a:cubicBezTo>
                  <a:pt x="273498" y="123360"/>
                  <a:pt x="264249" y="128839"/>
                  <a:pt x="251701" y="128839"/>
                </a:cubicBezTo>
                <a:cubicBezTo>
                  <a:pt x="230316" y="128839"/>
                  <a:pt x="219624" y="115996"/>
                  <a:pt x="219624" y="90311"/>
                </a:cubicBezTo>
                <a:close/>
                <a:moveTo>
                  <a:pt x="129657" y="36231"/>
                </a:moveTo>
                <a:lnTo>
                  <a:pt x="202472" y="36231"/>
                </a:lnTo>
                <a:lnTo>
                  <a:pt x="202472" y="44802"/>
                </a:lnTo>
                <a:lnTo>
                  <a:pt x="153605" y="110724"/>
                </a:lnTo>
                <a:lnTo>
                  <a:pt x="202295" y="110724"/>
                </a:lnTo>
                <a:lnTo>
                  <a:pt x="202295" y="126718"/>
                </a:lnTo>
                <a:lnTo>
                  <a:pt x="124886" y="126718"/>
                </a:lnTo>
                <a:lnTo>
                  <a:pt x="124886" y="119030"/>
                </a:lnTo>
                <a:lnTo>
                  <a:pt x="174813" y="52225"/>
                </a:lnTo>
                <a:lnTo>
                  <a:pt x="129657" y="52225"/>
                </a:lnTo>
                <a:close/>
                <a:moveTo>
                  <a:pt x="370173" y="34640"/>
                </a:moveTo>
                <a:cubicBezTo>
                  <a:pt x="373884" y="34640"/>
                  <a:pt x="376712" y="35200"/>
                  <a:pt x="378656" y="36319"/>
                </a:cubicBezTo>
                <a:lnTo>
                  <a:pt x="378656" y="55760"/>
                </a:lnTo>
                <a:cubicBezTo>
                  <a:pt x="376182" y="53816"/>
                  <a:pt x="372618" y="52843"/>
                  <a:pt x="367964" y="52843"/>
                </a:cubicBezTo>
                <a:cubicBezTo>
                  <a:pt x="361896" y="52843"/>
                  <a:pt x="356830" y="55583"/>
                  <a:pt x="352765" y="61062"/>
                </a:cubicBezTo>
                <a:cubicBezTo>
                  <a:pt x="348700" y="66540"/>
                  <a:pt x="346667" y="73993"/>
                  <a:pt x="346667" y="83418"/>
                </a:cubicBezTo>
                <a:lnTo>
                  <a:pt x="346667" y="126718"/>
                </a:lnTo>
                <a:lnTo>
                  <a:pt x="326166" y="126718"/>
                </a:lnTo>
                <a:lnTo>
                  <a:pt x="326166" y="36231"/>
                </a:lnTo>
                <a:lnTo>
                  <a:pt x="346667" y="36231"/>
                </a:lnTo>
                <a:lnTo>
                  <a:pt x="346667" y="54876"/>
                </a:lnTo>
                <a:lnTo>
                  <a:pt x="347021" y="54876"/>
                </a:lnTo>
                <a:cubicBezTo>
                  <a:pt x="349024" y="48514"/>
                  <a:pt x="352102" y="43550"/>
                  <a:pt x="356255" y="39986"/>
                </a:cubicBezTo>
                <a:cubicBezTo>
                  <a:pt x="360408" y="36422"/>
                  <a:pt x="365048" y="34640"/>
                  <a:pt x="370173" y="34640"/>
                </a:cubicBezTo>
                <a:close/>
                <a:moveTo>
                  <a:pt x="430574" y="34110"/>
                </a:moveTo>
                <a:cubicBezTo>
                  <a:pt x="442945" y="34110"/>
                  <a:pt x="452518" y="38086"/>
                  <a:pt x="459293" y="46039"/>
                </a:cubicBezTo>
                <a:cubicBezTo>
                  <a:pt x="466068" y="53992"/>
                  <a:pt x="469455" y="65038"/>
                  <a:pt x="469455" y="79177"/>
                </a:cubicBezTo>
                <a:lnTo>
                  <a:pt x="469455" y="87041"/>
                </a:lnTo>
                <a:lnTo>
                  <a:pt x="407775" y="87041"/>
                </a:lnTo>
                <a:cubicBezTo>
                  <a:pt x="408011" y="95407"/>
                  <a:pt x="410588" y="101858"/>
                  <a:pt x="415507" y="106394"/>
                </a:cubicBezTo>
                <a:cubicBezTo>
                  <a:pt x="420426" y="110930"/>
                  <a:pt x="427187" y="113198"/>
                  <a:pt x="435788" y="113198"/>
                </a:cubicBezTo>
                <a:cubicBezTo>
                  <a:pt x="445449" y="113198"/>
                  <a:pt x="454315" y="110311"/>
                  <a:pt x="462386" y="104538"/>
                </a:cubicBezTo>
                <a:lnTo>
                  <a:pt x="462386" y="121063"/>
                </a:lnTo>
                <a:cubicBezTo>
                  <a:pt x="454138" y="126247"/>
                  <a:pt x="443240" y="128839"/>
                  <a:pt x="429690" y="128839"/>
                </a:cubicBezTo>
                <a:cubicBezTo>
                  <a:pt x="416376" y="128839"/>
                  <a:pt x="405934" y="124730"/>
                  <a:pt x="398364" y="116512"/>
                </a:cubicBezTo>
                <a:cubicBezTo>
                  <a:pt x="390794" y="108294"/>
                  <a:pt x="387009" y="96732"/>
                  <a:pt x="387009" y="81828"/>
                </a:cubicBezTo>
                <a:cubicBezTo>
                  <a:pt x="387009" y="67748"/>
                  <a:pt x="391177" y="56275"/>
                  <a:pt x="399513" y="47409"/>
                </a:cubicBezTo>
                <a:cubicBezTo>
                  <a:pt x="407849" y="38543"/>
                  <a:pt x="418203" y="34110"/>
                  <a:pt x="430574" y="34110"/>
                </a:cubicBezTo>
                <a:close/>
                <a:moveTo>
                  <a:pt x="58587" y="18822"/>
                </a:moveTo>
                <a:cubicBezTo>
                  <a:pt x="58057" y="22180"/>
                  <a:pt x="57468" y="24831"/>
                  <a:pt x="56820" y="26775"/>
                </a:cubicBezTo>
                <a:lnTo>
                  <a:pt x="39412" y="77321"/>
                </a:lnTo>
                <a:lnTo>
                  <a:pt x="78205" y="77321"/>
                </a:lnTo>
                <a:lnTo>
                  <a:pt x="60620" y="26775"/>
                </a:lnTo>
                <a:cubicBezTo>
                  <a:pt x="60090" y="25126"/>
                  <a:pt x="59530" y="22475"/>
                  <a:pt x="58941" y="18822"/>
                </a:cubicBezTo>
                <a:close/>
                <a:moveTo>
                  <a:pt x="47453" y="0"/>
                </a:moveTo>
                <a:lnTo>
                  <a:pt x="71135" y="0"/>
                </a:lnTo>
                <a:lnTo>
                  <a:pt x="118235" y="126718"/>
                </a:lnTo>
                <a:lnTo>
                  <a:pt x="95171" y="126718"/>
                </a:lnTo>
                <a:lnTo>
                  <a:pt x="83772" y="94464"/>
                </a:lnTo>
                <a:lnTo>
                  <a:pt x="33933" y="94464"/>
                </a:lnTo>
                <a:lnTo>
                  <a:pt x="22976" y="126718"/>
                </a:lnTo>
                <a:lnTo>
                  <a:pt x="0" y="126718"/>
                </a:ln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801326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esentation title slide white photo">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978148-DDB8-4B1B-91B8-28130218C585}"/>
              </a:ext>
            </a:extLst>
          </p:cNvPr>
          <p:cNvGrpSpPr/>
          <p:nvPr userDrawn="1"/>
        </p:nvGrpSpPr>
        <p:grpSpPr>
          <a:xfrm>
            <a:off x="0" y="1"/>
            <a:ext cx="12192000" cy="6858001"/>
            <a:chOff x="0" y="-1"/>
            <a:chExt cx="12436475" cy="6994526"/>
          </a:xfrm>
        </p:grpSpPr>
        <p:pic>
          <p:nvPicPr>
            <p:cNvPr id="6" name="Picture 5">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2" name="Rectangle 1">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13" name="Rectangle 12">
            <a:extLst>
              <a:ext uri="{FF2B5EF4-FFF2-40B4-BE49-F238E27FC236}">
                <a16:creationId xmlns:a16="http://schemas.microsoft.com/office/drawing/2014/main" id="{13532A61-7338-495C-8787-A222781205FF}"/>
              </a:ext>
            </a:extLst>
          </p:cNvPr>
          <p:cNvSpPr/>
          <p:nvPr userDrawn="1"/>
        </p:nvSpPr>
        <p:spPr bwMode="auto">
          <a:xfrm>
            <a:off x="426425" y="2128263"/>
            <a:ext cx="7477989" cy="358620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lvl="0"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2" name="Picture 11">
            <a:extLst>
              <a:ext uri="{FF2B5EF4-FFF2-40B4-BE49-F238E27FC236}">
                <a16:creationId xmlns:a16="http://schemas.microsoft.com/office/drawing/2014/main" id="{A0D28F43-8FFF-4944-9497-29A9A4AAFE5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429545" y="437137"/>
            <a:ext cx="896425" cy="190218"/>
          </a:xfrm>
          <a:prstGeom prst="rect">
            <a:avLst/>
          </a:prstGeom>
        </p:spPr>
      </p:pic>
      <p:sp>
        <p:nvSpPr>
          <p:cNvPr id="14" name="Title 1">
            <a:extLst>
              <a:ext uri="{FF2B5EF4-FFF2-40B4-BE49-F238E27FC236}">
                <a16:creationId xmlns:a16="http://schemas.microsoft.com/office/drawing/2014/main" id="{C12028E2-C5DC-4CA9-88C9-D5024B2AD46E}"/>
              </a:ext>
            </a:extLst>
          </p:cNvPr>
          <p:cNvSpPr>
            <a:spLocks noGrp="1"/>
          </p:cNvSpPr>
          <p:nvPr>
            <p:ph type="title" hasCustomPrompt="1"/>
          </p:nvPr>
        </p:nvSpPr>
        <p:spPr>
          <a:xfrm>
            <a:off x="648974" y="2540313"/>
            <a:ext cx="7028471" cy="1793104"/>
          </a:xfrm>
          <a:noFill/>
        </p:spPr>
        <p:txBody>
          <a:bodyPr lIns="0" tIns="0" rIns="0" bIns="182880" anchor="b" anchorCtr="0"/>
          <a:lstStyle>
            <a:lvl1pPr>
              <a:defRPr sz="5293" strike="noStrike" spc="-147" baseline="0">
                <a:solidFill>
                  <a:schemeClr val="tx2"/>
                </a:solidFill>
                <a:latin typeface="+mj-lt"/>
              </a:defRPr>
            </a:lvl1pPr>
          </a:lstStyle>
          <a:p>
            <a:r>
              <a:rPr lang="en-US"/>
              <a:t>Azure presentation</a:t>
            </a:r>
            <a:br>
              <a:rPr lang="en-US"/>
            </a:br>
            <a:r>
              <a:rPr lang="en-US"/>
              <a:t>title or event name</a:t>
            </a:r>
          </a:p>
        </p:txBody>
      </p:sp>
      <p:sp>
        <p:nvSpPr>
          <p:cNvPr id="15" name="Text Placeholder 4">
            <a:extLst>
              <a:ext uri="{FF2B5EF4-FFF2-40B4-BE49-F238E27FC236}">
                <a16:creationId xmlns:a16="http://schemas.microsoft.com/office/drawing/2014/main" id="{6EFA9DF5-3A2A-422C-B2A6-A700C5CFD6E7}"/>
              </a:ext>
            </a:extLst>
          </p:cNvPr>
          <p:cNvSpPr>
            <a:spLocks noGrp="1"/>
          </p:cNvSpPr>
          <p:nvPr>
            <p:ph type="body" sz="quarter" idx="12" hasCustomPrompt="1"/>
          </p:nvPr>
        </p:nvSpPr>
        <p:spPr>
          <a:xfrm>
            <a:off x="648976" y="4342825"/>
            <a:ext cx="6107853" cy="945435"/>
          </a:xfrm>
          <a:noFill/>
        </p:spPr>
        <p:txBody>
          <a:bodyPr lIns="0" tIns="0" rIns="0" bIns="0">
            <a:noAutofit/>
          </a:bodyPr>
          <a:lstStyle>
            <a:lvl1pPr marL="0" indent="0">
              <a:lnSpc>
                <a:spcPct val="100000"/>
              </a:lnSpc>
              <a:spcBef>
                <a:spcPts val="0"/>
              </a:spcBef>
              <a:spcAft>
                <a:spcPts val="0"/>
              </a:spcAft>
              <a:buNone/>
              <a:defRPr sz="1765" spc="0" baseline="0">
                <a:solidFill>
                  <a:schemeClr val="tx1"/>
                </a:solidFill>
                <a:latin typeface="+mn-lt"/>
              </a:defRPr>
            </a:lvl1pPr>
          </a:lstStyle>
          <a:p>
            <a:pPr lvl="0"/>
            <a:r>
              <a:rPr lang="en-US"/>
              <a:t>Author name</a:t>
            </a:r>
          </a:p>
          <a:p>
            <a:pPr lvl="0"/>
            <a:r>
              <a:rPr lang="en-US"/>
              <a:t>Date</a:t>
            </a:r>
          </a:p>
        </p:txBody>
      </p:sp>
      <p:sp>
        <p:nvSpPr>
          <p:cNvPr id="9" name="Freeform: Shape 8">
            <a:extLst>
              <a:ext uri="{FF2B5EF4-FFF2-40B4-BE49-F238E27FC236}">
                <a16:creationId xmlns:a16="http://schemas.microsoft.com/office/drawing/2014/main" id="{0971AA97-C75B-4C43-A9FD-396B975FFE93}"/>
              </a:ext>
            </a:extLst>
          </p:cNvPr>
          <p:cNvSpPr/>
          <p:nvPr userDrawn="1"/>
        </p:nvSpPr>
        <p:spPr bwMode="auto">
          <a:xfrm>
            <a:off x="11303093" y="438570"/>
            <a:ext cx="460226" cy="126324"/>
          </a:xfrm>
          <a:custGeom>
            <a:avLst/>
            <a:gdLst/>
            <a:ahLst/>
            <a:cxnLst/>
            <a:rect l="l" t="t" r="r" b="b"/>
            <a:pathLst>
              <a:path w="469455" h="128839">
                <a:moveTo>
                  <a:pt x="430309" y="49220"/>
                </a:moveTo>
                <a:cubicBezTo>
                  <a:pt x="424418" y="49220"/>
                  <a:pt x="419425" y="51371"/>
                  <a:pt x="415331" y="55671"/>
                </a:cubicBezTo>
                <a:cubicBezTo>
                  <a:pt x="411236" y="59972"/>
                  <a:pt x="408718" y="65598"/>
                  <a:pt x="407775" y="72549"/>
                </a:cubicBezTo>
                <a:lnTo>
                  <a:pt x="449661" y="72549"/>
                </a:lnTo>
                <a:cubicBezTo>
                  <a:pt x="449602" y="65185"/>
                  <a:pt x="447864" y="59456"/>
                  <a:pt x="444447" y="55362"/>
                </a:cubicBezTo>
                <a:cubicBezTo>
                  <a:pt x="441031" y="51268"/>
                  <a:pt x="436318" y="49220"/>
                  <a:pt x="430309" y="49220"/>
                </a:cubicBezTo>
                <a:close/>
                <a:moveTo>
                  <a:pt x="219624" y="36231"/>
                </a:moveTo>
                <a:lnTo>
                  <a:pt x="240125" y="36231"/>
                </a:lnTo>
                <a:lnTo>
                  <a:pt x="240125" y="88190"/>
                </a:lnTo>
                <a:cubicBezTo>
                  <a:pt x="240125" y="104450"/>
                  <a:pt x="246399" y="112579"/>
                  <a:pt x="258947" y="112579"/>
                </a:cubicBezTo>
                <a:cubicBezTo>
                  <a:pt x="265015" y="112579"/>
                  <a:pt x="270008" y="110341"/>
                  <a:pt x="273925" y="105863"/>
                </a:cubicBezTo>
                <a:cubicBezTo>
                  <a:pt x="277843" y="101386"/>
                  <a:pt x="279802" y="95525"/>
                  <a:pt x="279802" y="88279"/>
                </a:cubicBezTo>
                <a:lnTo>
                  <a:pt x="279802" y="36231"/>
                </a:lnTo>
                <a:lnTo>
                  <a:pt x="300303" y="36231"/>
                </a:lnTo>
                <a:lnTo>
                  <a:pt x="300303" y="126718"/>
                </a:lnTo>
                <a:lnTo>
                  <a:pt x="279802" y="126718"/>
                </a:lnTo>
                <a:lnTo>
                  <a:pt x="279802" y="112403"/>
                </a:lnTo>
                <a:lnTo>
                  <a:pt x="279448" y="112403"/>
                </a:lnTo>
                <a:cubicBezTo>
                  <a:pt x="273498" y="123360"/>
                  <a:pt x="264249" y="128839"/>
                  <a:pt x="251701" y="128839"/>
                </a:cubicBezTo>
                <a:cubicBezTo>
                  <a:pt x="230316" y="128839"/>
                  <a:pt x="219624" y="115996"/>
                  <a:pt x="219624" y="90311"/>
                </a:cubicBezTo>
                <a:close/>
                <a:moveTo>
                  <a:pt x="129657" y="36231"/>
                </a:moveTo>
                <a:lnTo>
                  <a:pt x="202472" y="36231"/>
                </a:lnTo>
                <a:lnTo>
                  <a:pt x="202472" y="44802"/>
                </a:lnTo>
                <a:lnTo>
                  <a:pt x="153605" y="110724"/>
                </a:lnTo>
                <a:lnTo>
                  <a:pt x="202295" y="110724"/>
                </a:lnTo>
                <a:lnTo>
                  <a:pt x="202295" y="126718"/>
                </a:lnTo>
                <a:lnTo>
                  <a:pt x="124886" y="126718"/>
                </a:lnTo>
                <a:lnTo>
                  <a:pt x="124886" y="119030"/>
                </a:lnTo>
                <a:lnTo>
                  <a:pt x="174813" y="52225"/>
                </a:lnTo>
                <a:lnTo>
                  <a:pt x="129657" y="52225"/>
                </a:lnTo>
                <a:close/>
                <a:moveTo>
                  <a:pt x="370173" y="34640"/>
                </a:moveTo>
                <a:cubicBezTo>
                  <a:pt x="373884" y="34640"/>
                  <a:pt x="376712" y="35200"/>
                  <a:pt x="378656" y="36319"/>
                </a:cubicBezTo>
                <a:lnTo>
                  <a:pt x="378656" y="55760"/>
                </a:lnTo>
                <a:cubicBezTo>
                  <a:pt x="376182" y="53816"/>
                  <a:pt x="372618" y="52843"/>
                  <a:pt x="367964" y="52843"/>
                </a:cubicBezTo>
                <a:cubicBezTo>
                  <a:pt x="361896" y="52843"/>
                  <a:pt x="356830" y="55583"/>
                  <a:pt x="352765" y="61062"/>
                </a:cubicBezTo>
                <a:cubicBezTo>
                  <a:pt x="348700" y="66540"/>
                  <a:pt x="346667" y="73993"/>
                  <a:pt x="346667" y="83418"/>
                </a:cubicBezTo>
                <a:lnTo>
                  <a:pt x="346667" y="126718"/>
                </a:lnTo>
                <a:lnTo>
                  <a:pt x="326166" y="126718"/>
                </a:lnTo>
                <a:lnTo>
                  <a:pt x="326166" y="36231"/>
                </a:lnTo>
                <a:lnTo>
                  <a:pt x="346667" y="36231"/>
                </a:lnTo>
                <a:lnTo>
                  <a:pt x="346667" y="54876"/>
                </a:lnTo>
                <a:lnTo>
                  <a:pt x="347021" y="54876"/>
                </a:lnTo>
                <a:cubicBezTo>
                  <a:pt x="349024" y="48514"/>
                  <a:pt x="352102" y="43550"/>
                  <a:pt x="356255" y="39986"/>
                </a:cubicBezTo>
                <a:cubicBezTo>
                  <a:pt x="360408" y="36422"/>
                  <a:pt x="365048" y="34640"/>
                  <a:pt x="370173" y="34640"/>
                </a:cubicBezTo>
                <a:close/>
                <a:moveTo>
                  <a:pt x="430574" y="34110"/>
                </a:moveTo>
                <a:cubicBezTo>
                  <a:pt x="442945" y="34110"/>
                  <a:pt x="452518" y="38086"/>
                  <a:pt x="459293" y="46039"/>
                </a:cubicBezTo>
                <a:cubicBezTo>
                  <a:pt x="466068" y="53992"/>
                  <a:pt x="469455" y="65038"/>
                  <a:pt x="469455" y="79177"/>
                </a:cubicBezTo>
                <a:lnTo>
                  <a:pt x="469455" y="87041"/>
                </a:lnTo>
                <a:lnTo>
                  <a:pt x="407775" y="87041"/>
                </a:lnTo>
                <a:cubicBezTo>
                  <a:pt x="408011" y="95407"/>
                  <a:pt x="410588" y="101858"/>
                  <a:pt x="415507" y="106394"/>
                </a:cubicBezTo>
                <a:cubicBezTo>
                  <a:pt x="420426" y="110930"/>
                  <a:pt x="427187" y="113198"/>
                  <a:pt x="435788" y="113198"/>
                </a:cubicBezTo>
                <a:cubicBezTo>
                  <a:pt x="445449" y="113198"/>
                  <a:pt x="454315" y="110311"/>
                  <a:pt x="462386" y="104538"/>
                </a:cubicBezTo>
                <a:lnTo>
                  <a:pt x="462386" y="121063"/>
                </a:lnTo>
                <a:cubicBezTo>
                  <a:pt x="454138" y="126247"/>
                  <a:pt x="443240" y="128839"/>
                  <a:pt x="429690" y="128839"/>
                </a:cubicBezTo>
                <a:cubicBezTo>
                  <a:pt x="416376" y="128839"/>
                  <a:pt x="405934" y="124730"/>
                  <a:pt x="398364" y="116512"/>
                </a:cubicBezTo>
                <a:cubicBezTo>
                  <a:pt x="390794" y="108294"/>
                  <a:pt x="387009" y="96732"/>
                  <a:pt x="387009" y="81828"/>
                </a:cubicBezTo>
                <a:cubicBezTo>
                  <a:pt x="387009" y="67748"/>
                  <a:pt x="391177" y="56275"/>
                  <a:pt x="399513" y="47409"/>
                </a:cubicBezTo>
                <a:cubicBezTo>
                  <a:pt x="407849" y="38543"/>
                  <a:pt x="418203" y="34110"/>
                  <a:pt x="430574" y="34110"/>
                </a:cubicBezTo>
                <a:close/>
                <a:moveTo>
                  <a:pt x="58587" y="18822"/>
                </a:moveTo>
                <a:cubicBezTo>
                  <a:pt x="58057" y="22180"/>
                  <a:pt x="57468" y="24831"/>
                  <a:pt x="56820" y="26775"/>
                </a:cubicBezTo>
                <a:lnTo>
                  <a:pt x="39412" y="77321"/>
                </a:lnTo>
                <a:lnTo>
                  <a:pt x="78205" y="77321"/>
                </a:lnTo>
                <a:lnTo>
                  <a:pt x="60620" y="26775"/>
                </a:lnTo>
                <a:cubicBezTo>
                  <a:pt x="60090" y="25126"/>
                  <a:pt x="59530" y="22475"/>
                  <a:pt x="58941" y="18822"/>
                </a:cubicBezTo>
                <a:close/>
                <a:moveTo>
                  <a:pt x="47453" y="0"/>
                </a:moveTo>
                <a:lnTo>
                  <a:pt x="71135" y="0"/>
                </a:lnTo>
                <a:lnTo>
                  <a:pt x="118235" y="126718"/>
                </a:lnTo>
                <a:lnTo>
                  <a:pt x="95171" y="126718"/>
                </a:lnTo>
                <a:lnTo>
                  <a:pt x="83772" y="94464"/>
                </a:lnTo>
                <a:lnTo>
                  <a:pt x="33933" y="94464"/>
                </a:lnTo>
                <a:lnTo>
                  <a:pt x="22976" y="126718"/>
                </a:lnTo>
                <a:lnTo>
                  <a:pt x="0" y="126718"/>
                </a:ln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650947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60897" y="1189289"/>
            <a:ext cx="3621494" cy="454391"/>
          </a:xfrm>
        </p:spPr>
        <p:txBody>
          <a:bodyPr lIns="0" tIns="0" rIns="0" bIns="0"/>
          <a:lstStyle>
            <a:lvl1pPr>
              <a:defRPr sz="1765" b="1" spc="0" baseline="0">
                <a:solidFill>
                  <a:srgbClr val="000000"/>
                </a:solidFill>
                <a:latin typeface="+mn-lt"/>
              </a:defRPr>
            </a:lvl1pPr>
          </a:lstStyle>
          <a:p>
            <a:r>
              <a:rPr lang="en-US"/>
              <a:t>Contents</a:t>
            </a:r>
          </a:p>
        </p:txBody>
      </p:sp>
      <p:sp>
        <p:nvSpPr>
          <p:cNvPr id="4" name="Text Placeholder 3"/>
          <p:cNvSpPr>
            <a:spLocks noGrp="1"/>
          </p:cNvSpPr>
          <p:nvPr>
            <p:ph type="body" sz="quarter" idx="10" hasCustomPrompt="1"/>
          </p:nvPr>
        </p:nvSpPr>
        <p:spPr>
          <a:xfrm>
            <a:off x="2360897" y="1646473"/>
            <a:ext cx="3621494" cy="3289228"/>
          </a:xfrm>
        </p:spPr>
        <p:txBody>
          <a:bodyPr wrap="square" lIns="0" tIns="0" rIns="0" bIns="0">
            <a:noAutofit/>
          </a:bodyPr>
          <a:lstStyle>
            <a:lvl1pPr marL="0" marR="0" indent="0" algn="l" defTabSz="507233" rtl="0" eaLnBrk="1" fontAlgn="auto" latinLnBrk="0" hangingPunct="1">
              <a:lnSpc>
                <a:spcPct val="100000"/>
              </a:lnSpc>
              <a:spcBef>
                <a:spcPts val="0"/>
              </a:spcBef>
              <a:spcAft>
                <a:spcPts val="882"/>
              </a:spcAft>
              <a:buClrTx/>
              <a:buSzPct val="90000"/>
              <a:buFont typeface="Wingdings" panose="05000000000000000000" pitchFamily="2" charset="2"/>
              <a:buNone/>
              <a:tabLst/>
              <a:defRPr sz="1765" spc="0" baseline="0">
                <a:solidFill>
                  <a:schemeClr val="tx2"/>
                </a:solidFill>
                <a:latin typeface="+mn-lt"/>
              </a:defRPr>
            </a:lvl1pPr>
            <a:lvl2pPr marL="224054" indent="0">
              <a:buNone/>
              <a:defRPr sz="1765"/>
            </a:lvl2pPr>
            <a:lvl3pPr marL="448107" indent="0">
              <a:buNone/>
              <a:defRPr sz="1765"/>
            </a:lvl3pPr>
            <a:lvl4pPr marL="672161" indent="0">
              <a:buNone/>
              <a:defRPr sz="1765"/>
            </a:lvl4pPr>
            <a:lvl5pPr marL="896214"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284641188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3"/>
            <a:ext cx="11339774" cy="1124026"/>
          </a:xfrm>
        </p:spPr>
        <p:txBody>
          <a:bodyPr wrap="square" lIns="0" tIns="0" rIns="0" bIns="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indent="0">
              <a:lnSpc>
                <a:spcPct val="100000"/>
              </a:lnSpc>
              <a:spcBef>
                <a:spcPts val="0"/>
              </a:spcBef>
              <a:spcAft>
                <a:spcPts val="1371"/>
              </a:spcAft>
              <a:buNone/>
              <a:defRPr sz="1600">
                <a:solidFill>
                  <a:srgbClr val="000000"/>
                </a:solidFill>
              </a:defRPr>
            </a:lvl2pPr>
            <a:lvl3pPr marL="0" indent="0">
              <a:lnSpc>
                <a:spcPct val="100000"/>
              </a:lnSpc>
              <a:spcBef>
                <a:spcPts val="0"/>
              </a:spcBef>
              <a:spcAft>
                <a:spcPts val="1371"/>
              </a:spcAft>
              <a:buNone/>
              <a:defRPr sz="1400">
                <a:solidFill>
                  <a:srgbClr val="000000"/>
                </a:solidFill>
                <a:latin typeface="+mn-lt"/>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16pt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34pt</a:t>
            </a:r>
          </a:p>
        </p:txBody>
      </p:sp>
    </p:spTree>
    <p:extLst>
      <p:ext uri="{BB962C8B-B14F-4D97-AF65-F5344CB8AC3E}">
        <p14:creationId xmlns:p14="http://schemas.microsoft.com/office/powerpoint/2010/main" val="266669119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body with bullets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20573"/>
            <a:ext cx="11339774" cy="1118640"/>
          </a:xfrm>
        </p:spPr>
        <p:txBody>
          <a:bodyPr wrap="square" lIns="0" tIns="0" rIns="0" bIns="0">
            <a:spAutoFit/>
          </a:bodyPr>
          <a:lstStyle>
            <a:lvl1pPr marL="280067" indent="-280067">
              <a:lnSpc>
                <a:spcPct val="100000"/>
              </a:lnSpc>
              <a:spcBef>
                <a:spcPts val="0"/>
              </a:spcBef>
              <a:spcAft>
                <a:spcPts val="1371"/>
              </a:spcAft>
              <a:buFont typeface="Arial" panose="020B0604020202020204" pitchFamily="34" charset="0"/>
              <a:buChar char="•"/>
              <a:defRPr sz="1800" b="0" i="0">
                <a:solidFill>
                  <a:srgbClr val="000000"/>
                </a:solidFill>
                <a:latin typeface="+mj-lt"/>
              </a:defRPr>
            </a:lvl1pPr>
            <a:lvl2pPr marL="504120" indent="-280067">
              <a:lnSpc>
                <a:spcPct val="100000"/>
              </a:lnSpc>
              <a:spcBef>
                <a:spcPts val="0"/>
              </a:spcBef>
              <a:spcAft>
                <a:spcPts val="1371"/>
              </a:spcAft>
              <a:buFont typeface="Arial" panose="020B0604020202020204" pitchFamily="34" charset="0"/>
              <a:buChar char="•"/>
              <a:defRPr sz="1600">
                <a:solidFill>
                  <a:srgbClr val="000000"/>
                </a:solidFill>
              </a:defRPr>
            </a:lvl2pPr>
            <a:lvl3pPr marL="728174" indent="-280067">
              <a:lnSpc>
                <a:spcPct val="100000"/>
              </a:lnSpc>
              <a:spcBef>
                <a:spcPts val="0"/>
              </a:spcBef>
              <a:spcAft>
                <a:spcPts val="1371"/>
              </a:spcAft>
              <a:buFont typeface="Arial" panose="020B0604020202020204" pitchFamily="34" charset="0"/>
              <a:buChar char="•"/>
              <a:defRPr sz="1400">
                <a:solidFill>
                  <a:srgbClr val="000000"/>
                </a:solidFill>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16pt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sz="3600">
                <a:solidFill>
                  <a:schemeClr val="tx2"/>
                </a:solidFill>
              </a:defRPr>
            </a:lvl1pPr>
          </a:lstStyle>
          <a:p>
            <a:r>
              <a:rPr lang="en-US"/>
              <a:t>Heading Segoe UI </a:t>
            </a:r>
            <a:r>
              <a:rPr lang="en-US" err="1"/>
              <a:t>Semibold</a:t>
            </a:r>
            <a:r>
              <a:rPr lang="en-US"/>
              <a:t> 36pt (with bullets)</a:t>
            </a:r>
          </a:p>
        </p:txBody>
      </p:sp>
    </p:spTree>
    <p:extLst>
      <p:ext uri="{BB962C8B-B14F-4D97-AF65-F5344CB8AC3E}">
        <p14:creationId xmlns:p14="http://schemas.microsoft.com/office/powerpoint/2010/main" val="177620039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2.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C9B1B5-B09F-4B98-AFC2-1B4B55BE018E}"/>
              </a:ext>
            </a:extLst>
          </p:cNvPr>
          <p:cNvPicPr>
            <a:picLocks noChangeAspect="1"/>
          </p:cNvPicPr>
          <p:nvPr userDrawn="1"/>
        </p:nvPicPr>
        <p:blipFill>
          <a:blip r:embed="rId31"/>
          <a:stretch>
            <a:fillRect/>
          </a:stretch>
        </p:blipFill>
        <p:spPr>
          <a:xfrm rot="5400000">
            <a:off x="9044630" y="3216843"/>
            <a:ext cx="6858000" cy="424314"/>
          </a:xfrm>
          <a:prstGeom prst="rect">
            <a:avLst/>
          </a:prstGeom>
        </p:spPr>
      </p:pic>
      <p:sp>
        <p:nvSpPr>
          <p:cNvPr id="2" name="Title Placeholder 1"/>
          <p:cNvSpPr>
            <a:spLocks noGrp="1"/>
          </p:cNvSpPr>
          <p:nvPr>
            <p:ph type="title"/>
          </p:nvPr>
        </p:nvSpPr>
        <p:spPr>
          <a:xfrm>
            <a:off x="426424" y="224113"/>
            <a:ext cx="11336039" cy="744014"/>
          </a:xfrm>
          <a:prstGeom prst="rect">
            <a:avLst/>
          </a:prstGeom>
        </p:spPr>
        <p:txBody>
          <a:bodyPr vert="horz" wrap="square" lIns="0" tIns="164592" rIns="0" bIns="0" rtlCol="0" anchor="t">
            <a:noAutofit/>
          </a:bodyPr>
          <a:lstStyle/>
          <a:p>
            <a:r>
              <a:rPr lang="en-US"/>
              <a:t>Click to edit Master title style</a:t>
            </a:r>
          </a:p>
        </p:txBody>
      </p:sp>
      <p:sp>
        <p:nvSpPr>
          <p:cNvPr id="4" name="Text Placeholder 3"/>
          <p:cNvSpPr>
            <a:spLocks noGrp="1"/>
          </p:cNvSpPr>
          <p:nvPr>
            <p:ph type="body" idx="1"/>
          </p:nvPr>
        </p:nvSpPr>
        <p:spPr>
          <a:xfrm>
            <a:off x="437320" y="1110106"/>
            <a:ext cx="11336039" cy="2252540"/>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2" cstate="screen">
            <a:extLst>
              <a:ext uri="{28A0092B-C50C-407E-A947-70E740481C1C}">
                <a14:useLocalDpi xmlns:a14="http://schemas.microsoft.com/office/drawing/2010/main"/>
              </a:ext>
            </a:extLst>
          </a:blip>
          <a:stretch>
            <a:fillRect/>
          </a:stretch>
        </p:blipFill>
        <p:spPr>
          <a:xfrm rot="5400000">
            <a:off x="9755483" y="3012080"/>
            <a:ext cx="6858623" cy="833218"/>
          </a:xfrm>
          <a:prstGeom prst="rect">
            <a:avLst/>
          </a:prstGeom>
        </p:spPr>
      </p:pic>
    </p:spTree>
    <p:extLst>
      <p:ext uri="{BB962C8B-B14F-4D97-AF65-F5344CB8AC3E}">
        <p14:creationId xmlns:p14="http://schemas.microsoft.com/office/powerpoint/2010/main" val="282335945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Lst>
  <p:transition>
    <p:fade/>
  </p:transition>
  <p:hf sldNum="0" hdr="0" dt="0"/>
  <p:txStyles>
    <p:title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p:titleStyle>
    <p:body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2800" kern="1200" spc="0" baseline="0">
          <a:solidFill>
            <a:srgbClr val="000000"/>
          </a:solidFill>
          <a:latin typeface="+mn-lt"/>
          <a:ea typeface="+mn-ea"/>
          <a:cs typeface="+mn-cs"/>
        </a:defRPr>
      </a:lvl1pPr>
      <a:lvl2pPr marL="224054"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2400" kern="1200" spc="0" baseline="0">
          <a:solidFill>
            <a:srgbClr val="000000"/>
          </a:solidFill>
          <a:latin typeface="+mn-lt"/>
          <a:ea typeface="+mn-ea"/>
          <a:cs typeface="+mn-cs"/>
        </a:defRPr>
      </a:lvl2pPr>
      <a:lvl3pPr marL="448107"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800" kern="1200" spc="0" baseline="0">
          <a:solidFill>
            <a:srgbClr val="000000"/>
          </a:solidFill>
          <a:latin typeface="+mj-lt"/>
          <a:ea typeface="+mn-ea"/>
          <a:cs typeface="+mn-cs"/>
        </a:defRPr>
      </a:lvl3pPr>
      <a:lvl4pPr marL="672161"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401">
          <p15:clr>
            <a:srgbClr val="C35EA4"/>
          </p15:clr>
        </p15:guide>
        <p15:guide id="4" pos="1547">
          <p15:clr>
            <a:srgbClr val="C35EA4"/>
          </p15:clr>
        </p15:guide>
        <p15:guide id="5" pos="2660">
          <p15:clr>
            <a:srgbClr val="C35EA4"/>
          </p15:clr>
        </p15:guide>
        <p15:guide id="6" pos="2806">
          <p15:clr>
            <a:srgbClr val="C35EA4"/>
          </p15:clr>
        </p15:guide>
        <p15:guide id="7" pos="3921">
          <p15:clr>
            <a:srgbClr val="C35EA4"/>
          </p15:clr>
        </p15:guide>
        <p15:guide id="8" pos="4069">
          <p15:clr>
            <a:srgbClr val="C35EA4"/>
          </p15:clr>
        </p15:guide>
        <p15:guide id="9" pos="5181">
          <p15:clr>
            <a:srgbClr val="C35EA4"/>
          </p15:clr>
        </p15:guide>
        <p15:guide id="10" pos="5327">
          <p15:clr>
            <a:srgbClr val="C35EA4"/>
          </p15:clr>
        </p15:guide>
        <p15:guide id="11" pos="6444">
          <p15:clr>
            <a:srgbClr val="C35EA4"/>
          </p15:clr>
        </p15:guide>
        <p15:guide id="12" pos="6590">
          <p15:clr>
            <a:srgbClr val="C35EA4"/>
          </p15:clr>
        </p15:guide>
        <p15:guide id="16" pos="279">
          <p15:clr>
            <a:srgbClr val="F26B43"/>
          </p15:clr>
        </p15:guide>
        <p15:guide id="17" pos="7710">
          <p15:clr>
            <a:srgbClr val="F26B43"/>
          </p15:clr>
        </p15:guide>
        <p15:guide id="18" orient="horz" pos="773">
          <p15:clr>
            <a:srgbClr val="5ACBF0"/>
          </p15:clr>
        </p15:guide>
        <p15:guide id="19" orient="horz" pos="1399">
          <p15:clr>
            <a:srgbClr val="5ACBF0"/>
          </p15:clr>
        </p15:guide>
        <p15:guide id="20" orient="horz" pos="624">
          <p15:clr>
            <a:srgbClr val="5ACBF0"/>
          </p15:clr>
        </p15:guide>
        <p15:guide id="21" orient="horz" pos="1545">
          <p15:clr>
            <a:srgbClr val="5ACBF0"/>
          </p15:clr>
        </p15:guide>
        <p15:guide id="22" orient="horz" pos="2169">
          <p15:clr>
            <a:srgbClr val="5ACBF0"/>
          </p15:clr>
        </p15:guide>
        <p15:guide id="23" orient="horz" pos="2320">
          <p15:clr>
            <a:srgbClr val="5ACBF0"/>
          </p15:clr>
        </p15:guide>
        <p15:guide id="25" orient="horz" pos="286">
          <p15:clr>
            <a:srgbClr val="F26B43"/>
          </p15:clr>
        </p15:guide>
        <p15:guide id="26" orient="horz" pos="4209">
          <p15:clr>
            <a:srgbClr val="F26B43"/>
          </p15:clr>
        </p15:guide>
        <p15:guide id="27" orient="horz" pos="2947">
          <p15:clr>
            <a:srgbClr val="5ACBF0"/>
          </p15:clr>
        </p15:guide>
        <p15:guide id="28" orient="horz" pos="3092">
          <p15:clr>
            <a:srgbClr val="5ACBF0"/>
          </p15:clr>
        </p15:guide>
        <p15:guide id="29" orient="horz" pos="3721">
          <p15:clr>
            <a:srgbClr val="5ACBF0"/>
          </p15:clr>
        </p15:guide>
        <p15:guide id="30" orient="horz" pos="3867">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15.jpg"/></Relationships>
</file>

<file path=ppt/slides/_rels/slide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450399-9912-4C7D-A85F-9EA3EAF4F694}"/>
              </a:ext>
            </a:extLst>
          </p:cNvPr>
          <p:cNvSpPr>
            <a:spLocks noGrp="1"/>
          </p:cNvSpPr>
          <p:nvPr>
            <p:ph type="title"/>
          </p:nvPr>
        </p:nvSpPr>
        <p:spPr/>
        <p:txBody>
          <a:bodyPr/>
          <a:lstStyle/>
          <a:p>
            <a:r>
              <a:rPr lang="en-US"/>
              <a:t>Azure Synapse Analytics </a:t>
            </a:r>
          </a:p>
        </p:txBody>
      </p:sp>
      <p:sp>
        <p:nvSpPr>
          <p:cNvPr id="6" name="empowering world's worker">
            <a:extLst>
              <a:ext uri="{FF2B5EF4-FFF2-40B4-BE49-F238E27FC236}">
                <a16:creationId xmlns:a16="http://schemas.microsoft.com/office/drawing/2014/main" id="{78052C4F-87BB-4F1C-BF2F-43938A411C5E}"/>
              </a:ext>
            </a:extLst>
          </p:cNvPr>
          <p:cNvSpPr/>
          <p:nvPr/>
        </p:nvSpPr>
        <p:spPr bwMode="auto">
          <a:xfrm>
            <a:off x="426424" y="908315"/>
            <a:ext cx="7757574" cy="221599"/>
          </a:xfrm>
          <a:prstGeom prst="rect">
            <a:avLst/>
          </a:prstGeom>
        </p:spPr>
        <p:txBody>
          <a:bodyPr vert="horz" wrap="square" lIns="0" tIns="0" rIns="0" bIns="0" rtlCol="0" anchor="t">
            <a:spAutoFit/>
          </a:bodyPr>
          <a:lstStyle/>
          <a:p>
            <a:pPr marL="0" marR="0" lvl="0" indent="0" algn="l" defTabSz="797968" rtl="0" eaLnBrk="1" fontAlgn="auto" latinLnBrk="0" hangingPunct="1">
              <a:lnSpc>
                <a:spcPct val="90000"/>
              </a:lnSpc>
              <a:spcBef>
                <a:spcPct val="0"/>
              </a:spcBef>
              <a:spcAft>
                <a:spcPts val="80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Integrated data platform for BI, AI and continuous intelligence</a:t>
            </a:r>
            <a:endParaRPr kumimoji="0" lang="en-US" sz="1600" b="0" i="0" u="none" strike="noStrike" kern="1200" cap="none" spc="0" normalizeH="0" baseline="0" noProof="0">
              <a:ln w="3175">
                <a:noFill/>
              </a:ln>
              <a:solidFill>
                <a:srgbClr val="000000"/>
              </a:solidFill>
              <a:effectLst/>
              <a:uLnTx/>
              <a:uFillTx/>
              <a:latin typeface="Segoe UI"/>
              <a:ea typeface="+mn-ea"/>
              <a:cs typeface="Segoe UI Semibold"/>
            </a:endParaRPr>
          </a:p>
        </p:txBody>
      </p:sp>
      <p:sp>
        <p:nvSpPr>
          <p:cNvPr id="7" name="Rectangle 6">
            <a:extLst>
              <a:ext uri="{FF2B5EF4-FFF2-40B4-BE49-F238E27FC236}">
                <a16:creationId xmlns:a16="http://schemas.microsoft.com/office/drawing/2014/main" id="{63AE8E0B-D05A-43CA-A549-C61E6BBE8883}"/>
              </a:ext>
            </a:extLst>
          </p:cNvPr>
          <p:cNvSpPr/>
          <p:nvPr/>
        </p:nvSpPr>
        <p:spPr bwMode="auto">
          <a:xfrm>
            <a:off x="553885" y="1402289"/>
            <a:ext cx="8040606" cy="4832350"/>
          </a:xfrm>
          <a:prstGeom prst="rect">
            <a:avLst/>
          </a:prstGeom>
          <a:solidFill>
            <a:schemeClr val="bg1">
              <a:lumMod val="95000"/>
            </a:schemeClr>
          </a:solidFill>
          <a:ln>
            <a:noFill/>
            <a:headEnd type="none" w="med" len="med"/>
            <a:tailEnd type="none" w="med" len="med"/>
          </a:ln>
          <a:effectLst>
            <a:softEdge rad="1270000"/>
          </a:effectLst>
        </p:spPr>
        <p:style>
          <a:lnRef idx="1">
            <a:schemeClr val="accent2"/>
          </a:lnRef>
          <a:fillRef idx="3">
            <a:schemeClr val="accent2"/>
          </a:fillRef>
          <a:effectRef idx="2">
            <a:schemeClr val="accent2"/>
          </a:effectRef>
          <a:fontRef idx="minor">
            <a:schemeClr val="lt1"/>
          </a:fontRef>
        </p:style>
        <p:txBody>
          <a:bodyPr rot="0" spcFirstLastPara="0" vert="horz" wrap="square" lIns="118872" tIns="164592" rIns="0" bIns="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srgbClr val="0070C3"/>
              </a:solidFill>
              <a:effectLst/>
              <a:uLnTx/>
              <a:uFillTx/>
              <a:latin typeface="Segoe UI"/>
              <a:ea typeface="+mn-ea"/>
              <a:cs typeface="+mn-cs"/>
            </a:endParaRPr>
          </a:p>
        </p:txBody>
      </p:sp>
      <p:grpSp>
        <p:nvGrpSpPr>
          <p:cNvPr id="8" name="Group 7">
            <a:extLst>
              <a:ext uri="{FF2B5EF4-FFF2-40B4-BE49-F238E27FC236}">
                <a16:creationId xmlns:a16="http://schemas.microsoft.com/office/drawing/2014/main" id="{1A958CCD-ABAD-48E0-8FE2-C9F98C6511C0}"/>
              </a:ext>
            </a:extLst>
          </p:cNvPr>
          <p:cNvGrpSpPr/>
          <p:nvPr/>
        </p:nvGrpSpPr>
        <p:grpSpPr>
          <a:xfrm>
            <a:off x="775753" y="1813292"/>
            <a:ext cx="7655325" cy="3311529"/>
            <a:chOff x="1115729" y="2187385"/>
            <a:chExt cx="7655325" cy="3311529"/>
          </a:xfrm>
        </p:grpSpPr>
        <p:sp>
          <p:nvSpPr>
            <p:cNvPr id="9" name="Rectangle 8">
              <a:extLst>
                <a:ext uri="{FF2B5EF4-FFF2-40B4-BE49-F238E27FC236}">
                  <a16:creationId xmlns:a16="http://schemas.microsoft.com/office/drawing/2014/main" id="{6254600A-9D34-4C7B-A7F9-A362A99C9292}"/>
                </a:ext>
              </a:extLst>
            </p:cNvPr>
            <p:cNvSpPr/>
            <p:nvPr/>
          </p:nvSpPr>
          <p:spPr bwMode="auto">
            <a:xfrm>
              <a:off x="1116434" y="2454682"/>
              <a:ext cx="7654620" cy="304423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18872" tIns="16459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78D7"/>
                </a:solidFill>
                <a:effectLst/>
                <a:uLnTx/>
                <a:uFillTx/>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AC38BBBA-A5B8-4972-9F5A-E7C201751809}"/>
                </a:ext>
              </a:extLst>
            </p:cNvPr>
            <p:cNvSpPr/>
            <p:nvPr/>
          </p:nvSpPr>
          <p:spPr bwMode="auto">
            <a:xfrm>
              <a:off x="1115729" y="2187385"/>
              <a:ext cx="1820290" cy="27711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18872" tIns="0" rIns="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300" b="1" i="0" u="none" strike="noStrike" kern="1200" cap="none" spc="0" normalizeH="0" baseline="0" noProof="0">
                  <a:ln>
                    <a:noFill/>
                  </a:ln>
                  <a:gradFill>
                    <a:gsLst>
                      <a:gs pos="0">
                        <a:srgbClr val="FFFFFF"/>
                      </a:gs>
                      <a:gs pos="100000">
                        <a:srgbClr val="FFFFFF"/>
                      </a:gs>
                    </a:gsLst>
                    <a:lin ang="5400000" scaled="0"/>
                  </a:gradFill>
                  <a:effectLst/>
                  <a:uLnTx/>
                  <a:uFillTx/>
                  <a:latin typeface="Segoe UI" panose="020B0502040204020203" pitchFamily="34" charset="0"/>
                  <a:ea typeface="Segoe UI" panose="020B0502040204020203" pitchFamily="34" charset="0"/>
                  <a:cs typeface="Segoe UI" panose="020B0502040204020203" pitchFamily="34" charset="0"/>
                </a:rPr>
                <a:t>Synapse Analytics</a:t>
              </a:r>
            </a:p>
          </p:txBody>
        </p:sp>
      </p:grpSp>
      <p:sp>
        <p:nvSpPr>
          <p:cNvPr id="11" name="Rectangle 10">
            <a:extLst>
              <a:ext uri="{FF2B5EF4-FFF2-40B4-BE49-F238E27FC236}">
                <a16:creationId xmlns:a16="http://schemas.microsoft.com/office/drawing/2014/main" id="{80827C0C-A2B0-4D09-B7A8-6458E0B87929}"/>
              </a:ext>
            </a:extLst>
          </p:cNvPr>
          <p:cNvSpPr/>
          <p:nvPr/>
        </p:nvSpPr>
        <p:spPr bwMode="auto">
          <a:xfrm>
            <a:off x="892021" y="2647407"/>
            <a:ext cx="7428235" cy="2350795"/>
          </a:xfrm>
          <a:prstGeom prst="rect">
            <a:avLst/>
          </a:prstGeom>
          <a:solidFill>
            <a:schemeClr val="bg1"/>
          </a:solidFill>
          <a:ln>
            <a:noFill/>
            <a:headEnd type="none" w="med" len="med"/>
            <a:tailEnd type="none" w="med" len="med"/>
          </a:ln>
          <a:effectLst>
            <a:outerShdw blurRad="190500" dist="50800" dir="2700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18872" rIns="91440" bIns="9144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Segoe UI Semibold"/>
                <a:ea typeface="Segoe UI" pitchFamily="34" charset="0"/>
                <a:cs typeface="Segoe UI" pitchFamily="34" charset="0"/>
              </a:rPr>
              <a:t>Platform</a:t>
            </a:r>
          </a:p>
        </p:txBody>
      </p:sp>
      <p:grpSp>
        <p:nvGrpSpPr>
          <p:cNvPr id="12" name="Group 11">
            <a:extLst>
              <a:ext uri="{FF2B5EF4-FFF2-40B4-BE49-F238E27FC236}">
                <a16:creationId xmlns:a16="http://schemas.microsoft.com/office/drawing/2014/main" id="{09EA3A49-F255-4B80-8747-0FB97BBE2E16}"/>
              </a:ext>
            </a:extLst>
          </p:cNvPr>
          <p:cNvGrpSpPr/>
          <p:nvPr/>
        </p:nvGrpSpPr>
        <p:grpSpPr>
          <a:xfrm>
            <a:off x="772577" y="4998201"/>
            <a:ext cx="7654620" cy="1057692"/>
            <a:chOff x="772577" y="4998201"/>
            <a:chExt cx="7654620" cy="1057692"/>
          </a:xfrm>
        </p:grpSpPr>
        <p:sp>
          <p:nvSpPr>
            <p:cNvPr id="13" name="Rectangle 12">
              <a:extLst>
                <a:ext uri="{FF2B5EF4-FFF2-40B4-BE49-F238E27FC236}">
                  <a16:creationId xmlns:a16="http://schemas.microsoft.com/office/drawing/2014/main" id="{54A165CF-1CDC-434B-8ADD-03082CA25B44}"/>
                </a:ext>
              </a:extLst>
            </p:cNvPr>
            <p:cNvSpPr/>
            <p:nvPr/>
          </p:nvSpPr>
          <p:spPr bwMode="auto">
            <a:xfrm>
              <a:off x="772577" y="5337965"/>
              <a:ext cx="7654620" cy="717928"/>
            </a:xfrm>
            <a:prstGeom prst="rect">
              <a:avLst/>
            </a:prstGeom>
            <a:solidFill>
              <a:schemeClr val="bg1"/>
            </a:solidFill>
            <a:ln>
              <a:noFill/>
              <a:headEnd type="none" w="med" len="med"/>
              <a:tailEnd type="none" w="med" len="med"/>
            </a:ln>
            <a:effectLst>
              <a:outerShdw blurRad="190500" dist="50800" dir="2700000" algn="tl" rotWithShape="0">
                <a:prstClr val="black">
                  <a:alpha val="25000"/>
                </a:prst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18872" tIns="118872"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300" b="1" i="0" u="none" strike="noStrike" kern="1200" cap="none" spc="0" normalizeH="0" baseline="0" noProof="0">
                  <a:ln>
                    <a:noFill/>
                  </a:ln>
                  <a:solidFill>
                    <a:srgbClr val="0078D4"/>
                  </a:solidFill>
                  <a:effectLst/>
                  <a:uLnTx/>
                  <a:uFillTx/>
                  <a:latin typeface="Segoe UI Semibold"/>
                  <a:ea typeface="Segoe UI" pitchFamily="34" charset="0"/>
                  <a:cs typeface="Segoe UI Semibold" panose="020B0502040204020203" pitchFamily="34" charset="0"/>
                </a:rPr>
                <a:t>Azure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300" b="1" i="0" u="none" strike="noStrike" kern="1200" cap="none" spc="0" normalizeH="0" baseline="0" noProof="0">
                  <a:ln>
                    <a:noFill/>
                  </a:ln>
                  <a:solidFill>
                    <a:srgbClr val="000000"/>
                  </a:solidFill>
                  <a:effectLst/>
                  <a:uLnTx/>
                  <a:uFillTx/>
                  <a:latin typeface="Segoe UI Semibold"/>
                  <a:ea typeface="Segoe UI" pitchFamily="34" charset="0"/>
                  <a:cs typeface="Segoe UI Semibold" panose="020B0502040204020203" pitchFamily="34" charset="0"/>
                </a:rPr>
                <a:t>Data Lake Storage</a:t>
              </a:r>
            </a:p>
          </p:txBody>
        </p:sp>
        <p:sp>
          <p:nvSpPr>
            <p:cNvPr id="14" name="TextBox 13">
              <a:extLst>
                <a:ext uri="{FF2B5EF4-FFF2-40B4-BE49-F238E27FC236}">
                  <a16:creationId xmlns:a16="http://schemas.microsoft.com/office/drawing/2014/main" id="{FBFF6E47-23C5-4A67-9823-C4714F0669B6}"/>
                </a:ext>
              </a:extLst>
            </p:cNvPr>
            <p:cNvSpPr txBox="1"/>
            <p:nvPr/>
          </p:nvSpPr>
          <p:spPr>
            <a:xfrm>
              <a:off x="6724420" y="5453263"/>
              <a:ext cx="1414300" cy="484556"/>
            </a:xfrm>
            <a:prstGeom prst="rect">
              <a:avLst/>
            </a:prstGeom>
            <a:noFill/>
          </p:spPr>
          <p:txBody>
            <a:bodyPr wrap="square" lIns="0" tIns="0" rIns="0" bIns="0" rtlCol="0">
              <a:spAutoFit/>
            </a:bodyPr>
            <a:lstStyle/>
            <a:p>
              <a:pPr marL="0" marR="0" lvl="0" indent="0" algn="l" defTabSz="914400" rtl="0" eaLnBrk="1" fontAlgn="auto" latinLnBrk="0" hangingPunct="1">
                <a:lnSpc>
                  <a:spcPts val="1300"/>
                </a:lnSpc>
                <a:spcBef>
                  <a:spcPts val="0"/>
                </a:spcBef>
                <a:spcAft>
                  <a:spcPts val="0"/>
                </a:spcAft>
                <a:buClrTx/>
                <a:buSzTx/>
                <a:buFontTx/>
                <a:buNone/>
                <a:tabLst/>
                <a:defRPr/>
              </a:pPr>
              <a:r>
                <a:rPr kumimoji="0" lang="en-US" sz="900" b="1" i="0" u="none" strike="noStrike" kern="1200" cap="none" spc="0" normalizeH="0" baseline="0" noProof="0">
                  <a:ln>
                    <a:noFill/>
                  </a:ln>
                  <a:solidFill>
                    <a:srgbClr val="0078D4"/>
                  </a:solidFill>
                  <a:effectLst/>
                  <a:uLnTx/>
                  <a:uFillTx/>
                  <a:latin typeface="Segoe UI Semibold"/>
                  <a:ea typeface="Segoe UI" panose="020B0502040204020203" pitchFamily="34" charset="0"/>
                  <a:cs typeface="Segoe UI" panose="020B0502040204020203" pitchFamily="34" charset="0"/>
                </a:rPr>
                <a:t>Common Data Model</a:t>
              </a:r>
            </a:p>
            <a:p>
              <a:pPr marL="0" marR="0" lvl="0" indent="0" algn="l" defTabSz="914400" rtl="0" eaLnBrk="1" fontAlgn="auto" latinLnBrk="0" hangingPunct="1">
                <a:lnSpc>
                  <a:spcPts val="1300"/>
                </a:lnSpc>
                <a:spcBef>
                  <a:spcPts val="0"/>
                </a:spcBef>
                <a:spcAft>
                  <a:spcPts val="0"/>
                </a:spcAft>
                <a:buClrTx/>
                <a:buSzTx/>
                <a:buFontTx/>
                <a:buNone/>
                <a:tabLst/>
                <a:defRPr/>
              </a:pPr>
              <a:r>
                <a:rPr kumimoji="0" lang="en-US" sz="900" b="1" i="0" u="none" strike="noStrike" kern="1200" cap="none" spc="0" normalizeH="0" baseline="0" noProof="0">
                  <a:ln>
                    <a:noFill/>
                  </a:ln>
                  <a:solidFill>
                    <a:srgbClr val="0078D4"/>
                  </a:solidFill>
                  <a:effectLst/>
                  <a:uLnTx/>
                  <a:uFillTx/>
                  <a:latin typeface="Segoe UI Semibold"/>
                  <a:ea typeface="Segoe UI" panose="020B0502040204020203" pitchFamily="34" charset="0"/>
                  <a:cs typeface="Segoe UI" panose="020B0502040204020203" pitchFamily="34" charset="0"/>
                </a:rPr>
                <a:t>Enterprise Security</a:t>
              </a:r>
            </a:p>
            <a:p>
              <a:pPr marL="0" marR="0" lvl="0" indent="0" algn="l" defTabSz="914400" rtl="0" eaLnBrk="1" fontAlgn="auto" latinLnBrk="0" hangingPunct="1">
                <a:lnSpc>
                  <a:spcPts val="1300"/>
                </a:lnSpc>
                <a:spcBef>
                  <a:spcPts val="0"/>
                </a:spcBef>
                <a:spcAft>
                  <a:spcPts val="0"/>
                </a:spcAft>
                <a:buClrTx/>
                <a:buSzTx/>
                <a:buFontTx/>
                <a:buNone/>
                <a:tabLst/>
                <a:defRPr/>
              </a:pPr>
              <a:r>
                <a:rPr kumimoji="0" lang="en-US" sz="900" b="1" i="0" u="none" strike="noStrike" kern="1200" cap="none" spc="0" normalizeH="0" baseline="0" noProof="0">
                  <a:ln>
                    <a:noFill/>
                  </a:ln>
                  <a:solidFill>
                    <a:srgbClr val="0078D4"/>
                  </a:solidFill>
                  <a:effectLst/>
                  <a:uLnTx/>
                  <a:uFillTx/>
                  <a:latin typeface="Segoe UI Semibold"/>
                  <a:ea typeface="Segoe UI" panose="020B0502040204020203" pitchFamily="34" charset="0"/>
                  <a:cs typeface="Segoe UI" panose="020B0502040204020203" pitchFamily="34" charset="0"/>
                </a:rPr>
                <a:t>Optimized for Analytics</a:t>
              </a:r>
            </a:p>
          </p:txBody>
        </p:sp>
        <p:grpSp>
          <p:nvGrpSpPr>
            <p:cNvPr id="15" name="Group 14">
              <a:extLst>
                <a:ext uri="{FF2B5EF4-FFF2-40B4-BE49-F238E27FC236}">
                  <a16:creationId xmlns:a16="http://schemas.microsoft.com/office/drawing/2014/main" id="{33BE2FFE-D754-4C7C-BCCB-2F0D8B396188}"/>
                </a:ext>
              </a:extLst>
            </p:cNvPr>
            <p:cNvGrpSpPr/>
            <p:nvPr/>
          </p:nvGrpSpPr>
          <p:grpSpPr>
            <a:xfrm>
              <a:off x="3931915" y="4998201"/>
              <a:ext cx="2436090" cy="774917"/>
              <a:chOff x="4053274" y="4916113"/>
              <a:chExt cx="2436090" cy="857006"/>
            </a:xfrm>
          </p:grpSpPr>
          <p:cxnSp>
            <p:nvCxnSpPr>
              <p:cNvPr id="16" name="Straight Connector 15">
                <a:extLst>
                  <a:ext uri="{FF2B5EF4-FFF2-40B4-BE49-F238E27FC236}">
                    <a16:creationId xmlns:a16="http://schemas.microsoft.com/office/drawing/2014/main" id="{27CF1A39-0075-4FA4-ADB3-0D4C88F63A6D}"/>
                  </a:ext>
                </a:extLst>
              </p:cNvPr>
              <p:cNvCxnSpPr>
                <a:cxnSpLocks/>
              </p:cNvCxnSpPr>
              <p:nvPr/>
            </p:nvCxnSpPr>
            <p:spPr>
              <a:xfrm flipV="1">
                <a:off x="4053274"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A08610E-A314-4A75-B9B3-2DC75E473717}"/>
                  </a:ext>
                </a:extLst>
              </p:cNvPr>
              <p:cNvCxnSpPr>
                <a:cxnSpLocks/>
              </p:cNvCxnSpPr>
              <p:nvPr/>
            </p:nvCxnSpPr>
            <p:spPr>
              <a:xfrm flipV="1">
                <a:off x="4146264"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33CACC8-1351-4061-833E-3886F45A3703}"/>
                  </a:ext>
                </a:extLst>
              </p:cNvPr>
              <p:cNvCxnSpPr>
                <a:cxnSpLocks/>
              </p:cNvCxnSpPr>
              <p:nvPr/>
            </p:nvCxnSpPr>
            <p:spPr>
              <a:xfrm flipV="1">
                <a:off x="4239862"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AA4253C-AD68-4811-B626-AEF12EA9C69B}"/>
                  </a:ext>
                </a:extLst>
              </p:cNvPr>
              <p:cNvCxnSpPr>
                <a:cxnSpLocks/>
              </p:cNvCxnSpPr>
              <p:nvPr/>
            </p:nvCxnSpPr>
            <p:spPr>
              <a:xfrm flipV="1">
                <a:off x="4327618"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9E2B07C-5840-4E76-9961-BAED39D3F721}"/>
                  </a:ext>
                </a:extLst>
              </p:cNvPr>
              <p:cNvCxnSpPr>
                <a:cxnSpLocks/>
              </p:cNvCxnSpPr>
              <p:nvPr/>
            </p:nvCxnSpPr>
            <p:spPr>
              <a:xfrm flipV="1">
                <a:off x="4420557"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25D8228-CABD-48BE-B2FD-F8B9CBEC4FB1}"/>
                  </a:ext>
                </a:extLst>
              </p:cNvPr>
              <p:cNvCxnSpPr>
                <a:cxnSpLocks/>
              </p:cNvCxnSpPr>
              <p:nvPr/>
            </p:nvCxnSpPr>
            <p:spPr>
              <a:xfrm flipV="1">
                <a:off x="4505798"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D386C60-4191-46F7-802C-2B9D531544B7}"/>
                  </a:ext>
                </a:extLst>
              </p:cNvPr>
              <p:cNvCxnSpPr>
                <a:cxnSpLocks/>
              </p:cNvCxnSpPr>
              <p:nvPr/>
            </p:nvCxnSpPr>
            <p:spPr>
              <a:xfrm flipV="1">
                <a:off x="4595679"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C1B94F7-9F65-4F6D-8F49-E6840E434E87}"/>
                  </a:ext>
                </a:extLst>
              </p:cNvPr>
              <p:cNvCxnSpPr>
                <a:cxnSpLocks/>
              </p:cNvCxnSpPr>
              <p:nvPr/>
            </p:nvCxnSpPr>
            <p:spPr>
              <a:xfrm flipV="1">
                <a:off x="4683807"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7CAD5DC-6FBB-461B-8992-5B4D2827C4FE}"/>
                  </a:ext>
                </a:extLst>
              </p:cNvPr>
              <p:cNvCxnSpPr>
                <a:cxnSpLocks/>
              </p:cNvCxnSpPr>
              <p:nvPr/>
            </p:nvCxnSpPr>
            <p:spPr>
              <a:xfrm flipV="1">
                <a:off x="4776798"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34BE2AE-161F-4C8F-829C-9531DB245921}"/>
                  </a:ext>
                </a:extLst>
              </p:cNvPr>
              <p:cNvCxnSpPr>
                <a:cxnSpLocks/>
              </p:cNvCxnSpPr>
              <p:nvPr/>
            </p:nvCxnSpPr>
            <p:spPr>
              <a:xfrm flipV="1">
                <a:off x="4869788"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92C06B9-08B9-4E52-B4D3-3A3B8FA0AEA9}"/>
                  </a:ext>
                </a:extLst>
              </p:cNvPr>
              <p:cNvCxnSpPr>
                <a:cxnSpLocks/>
              </p:cNvCxnSpPr>
              <p:nvPr/>
            </p:nvCxnSpPr>
            <p:spPr>
              <a:xfrm flipV="1">
                <a:off x="4952178"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B1D975C-3AA3-481A-BEBC-A9D59E761F26}"/>
                  </a:ext>
                </a:extLst>
              </p:cNvPr>
              <p:cNvCxnSpPr>
                <a:cxnSpLocks/>
              </p:cNvCxnSpPr>
              <p:nvPr/>
            </p:nvCxnSpPr>
            <p:spPr>
              <a:xfrm flipV="1">
                <a:off x="5045168"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69D3AE7-2E91-41D8-AD0B-D1ECA3D8FB55}"/>
                  </a:ext>
                </a:extLst>
              </p:cNvPr>
              <p:cNvCxnSpPr>
                <a:cxnSpLocks/>
              </p:cNvCxnSpPr>
              <p:nvPr/>
            </p:nvCxnSpPr>
            <p:spPr>
              <a:xfrm flipV="1">
                <a:off x="5138766"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D3AFC8F-FCEA-4AEB-BC7B-7B16368CD215}"/>
                  </a:ext>
                </a:extLst>
              </p:cNvPr>
              <p:cNvCxnSpPr>
                <a:cxnSpLocks/>
              </p:cNvCxnSpPr>
              <p:nvPr/>
            </p:nvCxnSpPr>
            <p:spPr>
              <a:xfrm flipV="1">
                <a:off x="5226522"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2A81E13-EB0B-4A6E-8D23-2EE7113ACF84}"/>
                  </a:ext>
                </a:extLst>
              </p:cNvPr>
              <p:cNvCxnSpPr>
                <a:cxnSpLocks/>
              </p:cNvCxnSpPr>
              <p:nvPr/>
            </p:nvCxnSpPr>
            <p:spPr>
              <a:xfrm flipV="1">
                <a:off x="5319461"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A99B171-D7FD-402F-9800-BAF64A150744}"/>
                  </a:ext>
                </a:extLst>
              </p:cNvPr>
              <p:cNvCxnSpPr>
                <a:cxnSpLocks/>
              </p:cNvCxnSpPr>
              <p:nvPr/>
            </p:nvCxnSpPr>
            <p:spPr>
              <a:xfrm flipV="1">
                <a:off x="5404702"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2C4D812-5626-4539-8C73-0DB6B39507BF}"/>
                  </a:ext>
                </a:extLst>
              </p:cNvPr>
              <p:cNvCxnSpPr>
                <a:cxnSpLocks/>
              </p:cNvCxnSpPr>
              <p:nvPr/>
            </p:nvCxnSpPr>
            <p:spPr>
              <a:xfrm flipV="1">
                <a:off x="5494583"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79B3711-8A14-48E1-B6A1-C6E95F14FAB6}"/>
                  </a:ext>
                </a:extLst>
              </p:cNvPr>
              <p:cNvCxnSpPr>
                <a:cxnSpLocks/>
              </p:cNvCxnSpPr>
              <p:nvPr/>
            </p:nvCxnSpPr>
            <p:spPr>
              <a:xfrm flipV="1">
                <a:off x="5582711"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E9959F9-6C20-4AB5-836A-8521B8437F44}"/>
                  </a:ext>
                </a:extLst>
              </p:cNvPr>
              <p:cNvCxnSpPr>
                <a:cxnSpLocks/>
              </p:cNvCxnSpPr>
              <p:nvPr/>
            </p:nvCxnSpPr>
            <p:spPr>
              <a:xfrm flipV="1">
                <a:off x="5675702"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96833F7-1C59-41D2-9D4F-8417F031019C}"/>
                  </a:ext>
                </a:extLst>
              </p:cNvPr>
              <p:cNvCxnSpPr>
                <a:cxnSpLocks/>
              </p:cNvCxnSpPr>
              <p:nvPr/>
            </p:nvCxnSpPr>
            <p:spPr>
              <a:xfrm flipV="1">
                <a:off x="5768692" y="4916113"/>
                <a:ext cx="0" cy="770123"/>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4A68315-2FE5-4721-94EB-C5553BA52636}"/>
                  </a:ext>
                </a:extLst>
              </p:cNvPr>
              <p:cNvCxnSpPr>
                <a:cxnSpLocks/>
              </p:cNvCxnSpPr>
              <p:nvPr/>
            </p:nvCxnSpPr>
            <p:spPr>
              <a:xfrm flipV="1">
                <a:off x="5859438"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8795316-3792-40A1-ACBC-37A71B46CAA9}"/>
                  </a:ext>
                </a:extLst>
              </p:cNvPr>
              <p:cNvCxnSpPr>
                <a:cxnSpLocks/>
              </p:cNvCxnSpPr>
              <p:nvPr/>
            </p:nvCxnSpPr>
            <p:spPr>
              <a:xfrm flipV="1">
                <a:off x="5947194"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5A90FE8-A567-44FD-A403-2133BC513904}"/>
                  </a:ext>
                </a:extLst>
              </p:cNvPr>
              <p:cNvCxnSpPr>
                <a:cxnSpLocks/>
              </p:cNvCxnSpPr>
              <p:nvPr/>
            </p:nvCxnSpPr>
            <p:spPr>
              <a:xfrm flipV="1">
                <a:off x="6040133"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5A4382F-3490-43EB-857A-0C0060195611}"/>
                  </a:ext>
                </a:extLst>
              </p:cNvPr>
              <p:cNvCxnSpPr>
                <a:cxnSpLocks/>
              </p:cNvCxnSpPr>
              <p:nvPr/>
            </p:nvCxnSpPr>
            <p:spPr>
              <a:xfrm flipV="1">
                <a:off x="6125374"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6CFE2EC-E362-4235-AD4B-2896DC1C08C4}"/>
                  </a:ext>
                </a:extLst>
              </p:cNvPr>
              <p:cNvCxnSpPr>
                <a:cxnSpLocks/>
              </p:cNvCxnSpPr>
              <p:nvPr/>
            </p:nvCxnSpPr>
            <p:spPr>
              <a:xfrm flipV="1">
                <a:off x="6215255"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7011FEC-1B27-4B3B-9EA6-A3ECA49C7A9D}"/>
                  </a:ext>
                </a:extLst>
              </p:cNvPr>
              <p:cNvCxnSpPr>
                <a:cxnSpLocks/>
              </p:cNvCxnSpPr>
              <p:nvPr/>
            </p:nvCxnSpPr>
            <p:spPr>
              <a:xfrm flipV="1">
                <a:off x="6318974" y="4916113"/>
                <a:ext cx="0" cy="779428"/>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3B14C8C-BBDA-4A8D-A229-0F24D175B704}"/>
                  </a:ext>
                </a:extLst>
              </p:cNvPr>
              <p:cNvCxnSpPr>
                <a:cxnSpLocks/>
              </p:cNvCxnSpPr>
              <p:nvPr/>
            </p:nvCxnSpPr>
            <p:spPr>
              <a:xfrm flipV="1">
                <a:off x="6396374" y="4916113"/>
                <a:ext cx="0" cy="857006"/>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2C04F8A-5A90-4F6C-85DB-0E9ABEF3F5BB}"/>
                  </a:ext>
                </a:extLst>
              </p:cNvPr>
              <p:cNvCxnSpPr>
                <a:cxnSpLocks/>
              </p:cNvCxnSpPr>
              <p:nvPr/>
            </p:nvCxnSpPr>
            <p:spPr>
              <a:xfrm flipV="1">
                <a:off x="6489364" y="4916113"/>
                <a:ext cx="0" cy="812512"/>
              </a:xfrm>
              <a:prstGeom prst="line">
                <a:avLst/>
              </a:prstGeom>
              <a:ln>
                <a:solidFill>
                  <a:schemeClr val="tx2">
                    <a:lumMod val="20000"/>
                    <a:lumOff val="80000"/>
                  </a:schemeClr>
                </a:solidFill>
                <a:prstDash val="dashDot"/>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cxnSp>
        <p:nvCxnSpPr>
          <p:cNvPr id="44" name="Straight Connector 43">
            <a:extLst>
              <a:ext uri="{FF2B5EF4-FFF2-40B4-BE49-F238E27FC236}">
                <a16:creationId xmlns:a16="http://schemas.microsoft.com/office/drawing/2014/main" id="{9DB36C69-98B0-40A2-AD4A-5674747177AC}"/>
              </a:ext>
            </a:extLst>
          </p:cNvPr>
          <p:cNvCxnSpPr>
            <a:cxnSpLocks/>
            <a:endCxn id="45" idx="1"/>
          </p:cNvCxnSpPr>
          <p:nvPr/>
        </p:nvCxnSpPr>
        <p:spPr>
          <a:xfrm>
            <a:off x="8247767" y="5807479"/>
            <a:ext cx="823208" cy="9247"/>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DCD1C0D0-FBFF-4E66-AECF-DE65604BB1C7}"/>
              </a:ext>
            </a:extLst>
          </p:cNvPr>
          <p:cNvSpPr/>
          <p:nvPr/>
        </p:nvSpPr>
        <p:spPr bwMode="auto">
          <a:xfrm>
            <a:off x="9070975" y="5577561"/>
            <a:ext cx="2538413" cy="478329"/>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Data </a:t>
            </a:r>
            <a:r>
              <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lake integrated </a:t>
            </a: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and Common Data Model aware</a:t>
            </a:r>
            <a:endPar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endParaRPr>
          </a:p>
        </p:txBody>
      </p:sp>
      <p:sp>
        <p:nvSpPr>
          <p:cNvPr id="46" name="Rectangle 45">
            <a:extLst>
              <a:ext uri="{FF2B5EF4-FFF2-40B4-BE49-F238E27FC236}">
                <a16:creationId xmlns:a16="http://schemas.microsoft.com/office/drawing/2014/main" id="{36E778D1-F36B-4F99-BE6E-061554CFF1DA}"/>
              </a:ext>
            </a:extLst>
          </p:cNvPr>
          <p:cNvSpPr/>
          <p:nvPr/>
        </p:nvSpPr>
        <p:spPr bwMode="auto">
          <a:xfrm>
            <a:off x="2052413" y="4424534"/>
            <a:ext cx="1612367" cy="436509"/>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METASTORE</a:t>
            </a:r>
          </a:p>
        </p:txBody>
      </p:sp>
      <p:sp>
        <p:nvSpPr>
          <p:cNvPr id="47" name="Rectangle 46">
            <a:extLst>
              <a:ext uri="{FF2B5EF4-FFF2-40B4-BE49-F238E27FC236}">
                <a16:creationId xmlns:a16="http://schemas.microsoft.com/office/drawing/2014/main" id="{253DD55B-E7DD-4EDA-8046-553354EE11EB}"/>
              </a:ext>
            </a:extLst>
          </p:cNvPr>
          <p:cNvSpPr/>
          <p:nvPr/>
        </p:nvSpPr>
        <p:spPr bwMode="auto">
          <a:xfrm>
            <a:off x="2052413" y="3331416"/>
            <a:ext cx="1612366" cy="430482"/>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SECURITY</a:t>
            </a:r>
          </a:p>
        </p:txBody>
      </p:sp>
      <p:sp>
        <p:nvSpPr>
          <p:cNvPr id="48" name="Rectangle 47">
            <a:extLst>
              <a:ext uri="{FF2B5EF4-FFF2-40B4-BE49-F238E27FC236}">
                <a16:creationId xmlns:a16="http://schemas.microsoft.com/office/drawing/2014/main" id="{C0545D86-76AA-424C-A711-D569E3AF3F45}"/>
              </a:ext>
            </a:extLst>
          </p:cNvPr>
          <p:cNvSpPr/>
          <p:nvPr/>
        </p:nvSpPr>
        <p:spPr bwMode="auto">
          <a:xfrm>
            <a:off x="2052413" y="2781843"/>
            <a:ext cx="1612366" cy="436509"/>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MANAGEMENT</a:t>
            </a:r>
          </a:p>
        </p:txBody>
      </p:sp>
      <p:sp>
        <p:nvSpPr>
          <p:cNvPr id="49" name="Rectangle 48">
            <a:extLst>
              <a:ext uri="{FF2B5EF4-FFF2-40B4-BE49-F238E27FC236}">
                <a16:creationId xmlns:a16="http://schemas.microsoft.com/office/drawing/2014/main" id="{94464004-5A22-4B58-8133-C5D17DE63CF0}"/>
              </a:ext>
            </a:extLst>
          </p:cNvPr>
          <p:cNvSpPr/>
          <p:nvPr/>
        </p:nvSpPr>
        <p:spPr bwMode="auto">
          <a:xfrm>
            <a:off x="2052413" y="3874962"/>
            <a:ext cx="1612366" cy="436509"/>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MONITORING</a:t>
            </a:r>
          </a:p>
        </p:txBody>
      </p:sp>
      <p:sp>
        <p:nvSpPr>
          <p:cNvPr id="50" name="Rectangle 49">
            <a:extLst>
              <a:ext uri="{FF2B5EF4-FFF2-40B4-BE49-F238E27FC236}">
                <a16:creationId xmlns:a16="http://schemas.microsoft.com/office/drawing/2014/main" id="{2671B03A-81D6-478F-BD24-4FBE61123CBB}"/>
              </a:ext>
            </a:extLst>
          </p:cNvPr>
          <p:cNvSpPr/>
          <p:nvPr/>
        </p:nvSpPr>
        <p:spPr bwMode="auto">
          <a:xfrm>
            <a:off x="9070975" y="4838611"/>
            <a:ext cx="2538413" cy="647920"/>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Integrated </a:t>
            </a:r>
            <a:r>
              <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platform services </a:t>
            </a:r>
            <a:br>
              <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b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for, management, security, monitoring, and </a:t>
            </a:r>
            <a:r>
              <a:rPr kumimoji="0" lang="en-US" sz="1200" b="0" i="0" u="none" strike="noStrike" kern="1200" cap="none" spc="0" normalizeH="0" baseline="0" noProof="0" err="1">
                <a:ln>
                  <a:noFill/>
                </a:ln>
                <a:gradFill>
                  <a:gsLst>
                    <a:gs pos="2917">
                      <a:prstClr val="black"/>
                    </a:gs>
                    <a:gs pos="30000">
                      <a:prstClr val="black"/>
                    </a:gs>
                  </a:gsLst>
                  <a:lin ang="5400000" scaled="0"/>
                </a:gradFill>
                <a:effectLst/>
                <a:uLnTx/>
                <a:uFillTx/>
                <a:latin typeface="Segoe UI"/>
                <a:ea typeface="+mn-ea"/>
                <a:cs typeface="+mn-cs"/>
              </a:rPr>
              <a:t>metastore</a:t>
            </a:r>
            <a:endParaRPr kumimoji="0" lang="en-US" sz="1200" b="1" i="0" u="none" strike="noStrike" kern="1200" cap="none" spc="0" normalizeH="0" baseline="0" noProof="0" err="1">
              <a:ln>
                <a:noFill/>
              </a:ln>
              <a:gradFill>
                <a:gsLst>
                  <a:gs pos="2917">
                    <a:prstClr val="black"/>
                  </a:gs>
                  <a:gs pos="30000">
                    <a:prstClr val="black"/>
                  </a:gs>
                </a:gsLst>
                <a:lin ang="5400000" scaled="0"/>
              </a:gradFill>
              <a:effectLst/>
              <a:uLnTx/>
              <a:uFillTx/>
              <a:latin typeface="Segoe UI"/>
              <a:ea typeface="+mn-ea"/>
              <a:cs typeface="+mn-cs"/>
            </a:endParaRPr>
          </a:p>
        </p:txBody>
      </p:sp>
      <p:cxnSp>
        <p:nvCxnSpPr>
          <p:cNvPr id="51" name="Straight Connector 50">
            <a:extLst>
              <a:ext uri="{FF2B5EF4-FFF2-40B4-BE49-F238E27FC236}">
                <a16:creationId xmlns:a16="http://schemas.microsoft.com/office/drawing/2014/main" id="{CF0E0A25-6A3F-4F14-ACA8-E489033D7762}"/>
              </a:ext>
            </a:extLst>
          </p:cNvPr>
          <p:cNvCxnSpPr>
            <a:cxnSpLocks/>
            <a:endCxn id="50" idx="1"/>
          </p:cNvCxnSpPr>
          <p:nvPr/>
        </p:nvCxnSpPr>
        <p:spPr>
          <a:xfrm>
            <a:off x="8189008" y="4861043"/>
            <a:ext cx="881967" cy="301528"/>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07AE5EB2-1FDA-46F8-A22D-C8910947F966}"/>
              </a:ext>
              <a:ext uri="{C183D7F6-B498-43B3-948B-1728B52AA6E4}">
                <adec:decorative xmlns:adec="http://schemas.microsoft.com/office/drawing/2017/decorative" val="1"/>
              </a:ext>
            </a:extLst>
          </p:cNvPr>
          <p:cNvCxnSpPr>
            <a:cxnSpLocks/>
          </p:cNvCxnSpPr>
          <p:nvPr/>
        </p:nvCxnSpPr>
        <p:spPr>
          <a:xfrm>
            <a:off x="1877839" y="2781843"/>
            <a:ext cx="0" cy="2079200"/>
          </a:xfrm>
          <a:prstGeom prst="line">
            <a:avLst/>
          </a:prstGeom>
          <a:ln w="25400">
            <a:gradFill>
              <a:gsLst>
                <a:gs pos="0">
                  <a:schemeClr val="accent1"/>
                </a:gs>
                <a:gs pos="100000">
                  <a:srgbClr val="50E6FF"/>
                </a:gs>
              </a:gsLst>
              <a:lin ang="54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9CF6DD72-B710-49D1-94A5-A87AE0396FE3}"/>
              </a:ext>
            </a:extLst>
          </p:cNvPr>
          <p:cNvSpPr/>
          <p:nvPr/>
        </p:nvSpPr>
        <p:spPr bwMode="auto">
          <a:xfrm>
            <a:off x="3816117" y="4602301"/>
            <a:ext cx="4213419" cy="2587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18288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DATA INTEGRATION</a:t>
            </a:r>
          </a:p>
        </p:txBody>
      </p:sp>
      <p:grpSp>
        <p:nvGrpSpPr>
          <p:cNvPr id="54" name="Group 53">
            <a:extLst>
              <a:ext uri="{FF2B5EF4-FFF2-40B4-BE49-F238E27FC236}">
                <a16:creationId xmlns:a16="http://schemas.microsoft.com/office/drawing/2014/main" id="{427BE648-DAF1-4C51-9831-952F9DF49EDF}"/>
              </a:ext>
            </a:extLst>
          </p:cNvPr>
          <p:cNvGrpSpPr/>
          <p:nvPr/>
        </p:nvGrpSpPr>
        <p:grpSpPr>
          <a:xfrm>
            <a:off x="5952629" y="4060181"/>
            <a:ext cx="2076908" cy="490796"/>
            <a:chOff x="5911431" y="4135704"/>
            <a:chExt cx="2076908" cy="490796"/>
          </a:xfrm>
        </p:grpSpPr>
        <p:sp>
          <p:nvSpPr>
            <p:cNvPr id="55" name="Rectangle 54">
              <a:extLst>
                <a:ext uri="{FF2B5EF4-FFF2-40B4-BE49-F238E27FC236}">
                  <a16:creationId xmlns:a16="http://schemas.microsoft.com/office/drawing/2014/main" id="{AC3BB007-AB8E-4A06-9574-2BD3CA50573A}"/>
                </a:ext>
              </a:extLst>
            </p:cNvPr>
            <p:cNvSpPr/>
            <p:nvPr/>
          </p:nvSpPr>
          <p:spPr bwMode="auto">
            <a:xfrm>
              <a:off x="5911431" y="4135704"/>
              <a:ext cx="2076908" cy="49079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56" name="Picture 4">
              <a:extLst>
                <a:ext uri="{FF2B5EF4-FFF2-40B4-BE49-F238E27FC236}">
                  <a16:creationId xmlns:a16="http://schemas.microsoft.com/office/drawing/2014/main" id="{3E0DBEF9-A1CA-4B28-B499-62249BE721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8306" y="4221643"/>
              <a:ext cx="594448" cy="309482"/>
            </a:xfrm>
            <a:prstGeom prst="rect">
              <a:avLst/>
            </a:prstGeom>
            <a:noFill/>
            <a:extLst>
              <a:ext uri="{909E8E84-426E-40DD-AFC4-6F175D3DCCD1}">
                <a14:hiddenFill xmlns:a14="http://schemas.microsoft.com/office/drawing/2010/main">
                  <a:solidFill>
                    <a:srgbClr val="FFFFFF"/>
                  </a:solidFill>
                </a14:hiddenFill>
              </a:ext>
            </a:extLst>
          </p:spPr>
        </p:pic>
      </p:grpSp>
      <p:sp>
        <p:nvSpPr>
          <p:cNvPr id="57" name="Rectangle 56">
            <a:extLst>
              <a:ext uri="{FF2B5EF4-FFF2-40B4-BE49-F238E27FC236}">
                <a16:creationId xmlns:a16="http://schemas.microsoft.com/office/drawing/2014/main" id="{922C63DC-3060-4300-8BB4-671C252FE040}"/>
              </a:ext>
            </a:extLst>
          </p:cNvPr>
          <p:cNvSpPr/>
          <p:nvPr/>
        </p:nvSpPr>
        <p:spPr bwMode="auto">
          <a:xfrm>
            <a:off x="3816118" y="4062392"/>
            <a:ext cx="2085040" cy="490796"/>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Segoe UI" pitchFamily="34" charset="0"/>
                <a:cs typeface="Segoe UI" pitchFamily="34" charset="0"/>
              </a:rPr>
              <a:t>SQL</a:t>
            </a:r>
          </a:p>
        </p:txBody>
      </p:sp>
      <p:sp>
        <p:nvSpPr>
          <p:cNvPr id="58" name="TextBox 57">
            <a:extLst>
              <a:ext uri="{FF2B5EF4-FFF2-40B4-BE49-F238E27FC236}">
                <a16:creationId xmlns:a16="http://schemas.microsoft.com/office/drawing/2014/main" id="{295C5000-8792-4BAB-81C4-8262B78BADEE}"/>
              </a:ext>
            </a:extLst>
          </p:cNvPr>
          <p:cNvSpPr txBox="1"/>
          <p:nvPr/>
        </p:nvSpPr>
        <p:spPr>
          <a:xfrm>
            <a:off x="3816117" y="3856987"/>
            <a:ext cx="2399295" cy="154081"/>
          </a:xfrm>
          <a:prstGeom prst="rect">
            <a:avLst/>
          </a:prstGeom>
          <a:noFill/>
        </p:spPr>
        <p:txBody>
          <a:bodyPr wrap="square" lIns="0" tIns="0" rIns="0" bIns="0" rtlCol="0">
            <a:spAutoFit/>
          </a:bodyPr>
          <a:lstStyle/>
          <a:p>
            <a:pPr marL="0" marR="0" lvl="0" indent="0" algn="l" defTabSz="914400" rtl="0" eaLnBrk="1" fontAlgn="auto" latinLnBrk="0" hangingPunct="1">
              <a:lnSpc>
                <a:spcPts val="1300"/>
              </a:lnSpc>
              <a:spcBef>
                <a:spcPts val="0"/>
              </a:spcBef>
              <a:spcAft>
                <a:spcPts val="0"/>
              </a:spcAft>
              <a:buClrTx/>
              <a:buSzTx/>
              <a:buFontTx/>
              <a:buNone/>
              <a:tabLst/>
              <a:defRPr/>
            </a:pPr>
            <a:r>
              <a:rPr kumimoji="0" lang="en-US" sz="900" b="1" i="0" u="none" strike="noStrike" kern="1200" cap="none" spc="0" normalizeH="0" baseline="0" noProof="0">
                <a:ln>
                  <a:noFill/>
                </a:ln>
                <a:solidFill>
                  <a:srgbClr val="000000"/>
                </a:solidFill>
                <a:effectLst/>
                <a:uLnTx/>
                <a:uFillTx/>
                <a:latin typeface="Segoe UI Semibold"/>
                <a:ea typeface="Segoe UI" panose="020B0502040204020203" pitchFamily="34" charset="0"/>
                <a:cs typeface="Segoe UI" panose="020B0502040204020203" pitchFamily="34" charset="0"/>
              </a:rPr>
              <a:t>Analytics Runtimes</a:t>
            </a:r>
          </a:p>
        </p:txBody>
      </p:sp>
      <p:sp>
        <p:nvSpPr>
          <p:cNvPr id="59" name="Rectangle 58">
            <a:extLst>
              <a:ext uri="{FF2B5EF4-FFF2-40B4-BE49-F238E27FC236}">
                <a16:creationId xmlns:a16="http://schemas.microsoft.com/office/drawing/2014/main" id="{49223E51-AF5A-4394-9724-724B4EE7B46E}"/>
              </a:ext>
            </a:extLst>
          </p:cNvPr>
          <p:cNvSpPr/>
          <p:nvPr/>
        </p:nvSpPr>
        <p:spPr bwMode="auto">
          <a:xfrm>
            <a:off x="9070975" y="3128453"/>
            <a:ext cx="2538413" cy="1619128"/>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Integrated analytics runtimes available provisioned and serverless on-demand </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SQL Analytics </a:t>
            </a: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offering T-SQL for batch, streaming and interactive processing</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Spark</a:t>
            </a: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 for big data processing with Python, Scala, R and .NET</a:t>
            </a:r>
          </a:p>
        </p:txBody>
      </p:sp>
      <p:cxnSp>
        <p:nvCxnSpPr>
          <p:cNvPr id="60" name="Straight Connector 59">
            <a:extLst>
              <a:ext uri="{FF2B5EF4-FFF2-40B4-BE49-F238E27FC236}">
                <a16:creationId xmlns:a16="http://schemas.microsoft.com/office/drawing/2014/main" id="{A045CDCF-C358-41C3-A628-9F37A5C58049}"/>
              </a:ext>
            </a:extLst>
          </p:cNvPr>
          <p:cNvCxnSpPr>
            <a:cxnSpLocks/>
            <a:endCxn id="59" idx="1"/>
          </p:cNvCxnSpPr>
          <p:nvPr/>
        </p:nvCxnSpPr>
        <p:spPr>
          <a:xfrm flipV="1">
            <a:off x="7818783" y="3938017"/>
            <a:ext cx="1252192" cy="415322"/>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79CA8C01-9D65-43CE-9E9D-AC7F86F522A8}"/>
              </a:ext>
            </a:extLst>
          </p:cNvPr>
          <p:cNvSpPr/>
          <p:nvPr/>
        </p:nvSpPr>
        <p:spPr bwMode="auto">
          <a:xfrm>
            <a:off x="3816118" y="3494173"/>
            <a:ext cx="2085040" cy="2587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18288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PROVISIONED</a:t>
            </a:r>
          </a:p>
        </p:txBody>
      </p:sp>
      <p:sp>
        <p:nvSpPr>
          <p:cNvPr id="62" name="Rectangle 61">
            <a:extLst>
              <a:ext uri="{FF2B5EF4-FFF2-40B4-BE49-F238E27FC236}">
                <a16:creationId xmlns:a16="http://schemas.microsoft.com/office/drawing/2014/main" id="{098A2E19-8A08-4B94-8974-15F1264A3606}"/>
              </a:ext>
            </a:extLst>
          </p:cNvPr>
          <p:cNvSpPr/>
          <p:nvPr/>
        </p:nvSpPr>
        <p:spPr bwMode="auto">
          <a:xfrm>
            <a:off x="5952628" y="3494173"/>
            <a:ext cx="2076908" cy="258742"/>
          </a:xfrm>
          <a:prstGeom prst="rect">
            <a:avLst/>
          </a:pr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18288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ON-DEMAND</a:t>
            </a:r>
          </a:p>
        </p:txBody>
      </p:sp>
      <p:sp>
        <p:nvSpPr>
          <p:cNvPr id="63" name="TextBox 62">
            <a:extLst>
              <a:ext uri="{FF2B5EF4-FFF2-40B4-BE49-F238E27FC236}">
                <a16:creationId xmlns:a16="http://schemas.microsoft.com/office/drawing/2014/main" id="{B64F9498-F3A5-4BD4-856A-82B4BDE1A214}"/>
              </a:ext>
            </a:extLst>
          </p:cNvPr>
          <p:cNvSpPr txBox="1"/>
          <p:nvPr/>
        </p:nvSpPr>
        <p:spPr>
          <a:xfrm>
            <a:off x="3816117" y="3300623"/>
            <a:ext cx="2399295" cy="154081"/>
          </a:xfrm>
          <a:prstGeom prst="rect">
            <a:avLst/>
          </a:prstGeom>
          <a:noFill/>
        </p:spPr>
        <p:txBody>
          <a:bodyPr wrap="square" lIns="0" tIns="0" rIns="0" bIns="0" rtlCol="0">
            <a:spAutoFit/>
          </a:bodyPr>
          <a:lstStyle/>
          <a:p>
            <a:pPr marL="0" marR="0" lvl="0" indent="0" algn="l" defTabSz="914400" rtl="0" eaLnBrk="1" fontAlgn="auto" latinLnBrk="0" hangingPunct="1">
              <a:lnSpc>
                <a:spcPts val="1300"/>
              </a:lnSpc>
              <a:spcBef>
                <a:spcPts val="0"/>
              </a:spcBef>
              <a:spcAft>
                <a:spcPts val="0"/>
              </a:spcAft>
              <a:buClrTx/>
              <a:buSzTx/>
              <a:buFontTx/>
              <a:buNone/>
              <a:tabLst/>
              <a:defRPr/>
            </a:pPr>
            <a:r>
              <a:rPr kumimoji="0" lang="en-US" sz="900" b="1" i="0" u="none" strike="noStrike" kern="1200" cap="none" spc="0" normalizeH="0" baseline="0" noProof="0">
                <a:ln>
                  <a:noFill/>
                </a:ln>
                <a:solidFill>
                  <a:srgbClr val="000000"/>
                </a:solidFill>
                <a:effectLst/>
                <a:uLnTx/>
                <a:uFillTx/>
                <a:latin typeface="Segoe UI Semibold"/>
                <a:ea typeface="Segoe UI" panose="020B0502040204020203" pitchFamily="34" charset="0"/>
                <a:cs typeface="Segoe UI" panose="020B0502040204020203" pitchFamily="34" charset="0"/>
              </a:rPr>
              <a:t>Form Factors</a:t>
            </a:r>
          </a:p>
        </p:txBody>
      </p:sp>
      <p:sp>
        <p:nvSpPr>
          <p:cNvPr id="64" name="Rectangle 63">
            <a:extLst>
              <a:ext uri="{FF2B5EF4-FFF2-40B4-BE49-F238E27FC236}">
                <a16:creationId xmlns:a16="http://schemas.microsoft.com/office/drawing/2014/main" id="{9C6A3698-44F0-4A60-AF21-9869FA9D60D6}"/>
              </a:ext>
            </a:extLst>
          </p:cNvPr>
          <p:cNvSpPr/>
          <p:nvPr/>
        </p:nvSpPr>
        <p:spPr bwMode="auto">
          <a:xfrm>
            <a:off x="3816118" y="2959610"/>
            <a:ext cx="661396" cy="2587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SQL</a:t>
            </a:r>
          </a:p>
        </p:txBody>
      </p:sp>
      <p:sp>
        <p:nvSpPr>
          <p:cNvPr id="65" name="TextBox 64">
            <a:extLst>
              <a:ext uri="{FF2B5EF4-FFF2-40B4-BE49-F238E27FC236}">
                <a16:creationId xmlns:a16="http://schemas.microsoft.com/office/drawing/2014/main" id="{734526D6-FE7E-4F96-A661-C41872D8932E}"/>
              </a:ext>
            </a:extLst>
          </p:cNvPr>
          <p:cNvSpPr txBox="1"/>
          <p:nvPr/>
        </p:nvSpPr>
        <p:spPr>
          <a:xfrm>
            <a:off x="3816117" y="2760004"/>
            <a:ext cx="2399295" cy="154081"/>
          </a:xfrm>
          <a:prstGeom prst="rect">
            <a:avLst/>
          </a:prstGeom>
          <a:noFill/>
        </p:spPr>
        <p:txBody>
          <a:bodyPr wrap="square" lIns="0" tIns="0" rIns="0" bIns="0" rtlCol="0">
            <a:spAutoFit/>
          </a:bodyPr>
          <a:lstStyle/>
          <a:p>
            <a:pPr marL="0" marR="0" lvl="0" indent="0" algn="l" defTabSz="914400" rtl="0" eaLnBrk="1" fontAlgn="auto" latinLnBrk="0" hangingPunct="1">
              <a:lnSpc>
                <a:spcPts val="1300"/>
              </a:lnSpc>
              <a:spcBef>
                <a:spcPts val="0"/>
              </a:spcBef>
              <a:spcAft>
                <a:spcPts val="0"/>
              </a:spcAft>
              <a:buClrTx/>
              <a:buSzTx/>
              <a:buFontTx/>
              <a:buNone/>
              <a:tabLst/>
              <a:defRPr/>
            </a:pPr>
            <a:r>
              <a:rPr kumimoji="0" lang="en-US" sz="900" b="1" i="0" u="none" strike="noStrike" kern="1200" cap="none" spc="0" normalizeH="0" baseline="0" noProof="0">
                <a:ln>
                  <a:noFill/>
                </a:ln>
                <a:solidFill>
                  <a:srgbClr val="000000"/>
                </a:solidFill>
                <a:effectLst/>
                <a:uLnTx/>
                <a:uFillTx/>
                <a:latin typeface="Segoe UI Semibold"/>
                <a:ea typeface="Segoe UI" panose="020B0502040204020203" pitchFamily="34" charset="0"/>
                <a:cs typeface="Segoe UI" panose="020B0502040204020203" pitchFamily="34" charset="0"/>
              </a:rPr>
              <a:t>Languages</a:t>
            </a:r>
          </a:p>
        </p:txBody>
      </p:sp>
      <p:sp>
        <p:nvSpPr>
          <p:cNvPr id="66" name="Rectangle 65">
            <a:extLst>
              <a:ext uri="{FF2B5EF4-FFF2-40B4-BE49-F238E27FC236}">
                <a16:creationId xmlns:a16="http://schemas.microsoft.com/office/drawing/2014/main" id="{9EB32D62-8B35-4F1E-9613-55EFA5CC52A9}"/>
              </a:ext>
            </a:extLst>
          </p:cNvPr>
          <p:cNvSpPr/>
          <p:nvPr/>
        </p:nvSpPr>
        <p:spPr bwMode="auto">
          <a:xfrm>
            <a:off x="4526896" y="2959610"/>
            <a:ext cx="661396" cy="2587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Python</a:t>
            </a:r>
          </a:p>
        </p:txBody>
      </p:sp>
      <p:sp>
        <p:nvSpPr>
          <p:cNvPr id="67" name="Rectangle 66">
            <a:extLst>
              <a:ext uri="{FF2B5EF4-FFF2-40B4-BE49-F238E27FC236}">
                <a16:creationId xmlns:a16="http://schemas.microsoft.com/office/drawing/2014/main" id="{C977EB28-CB90-43A3-B1FE-73402A86728B}"/>
              </a:ext>
            </a:extLst>
          </p:cNvPr>
          <p:cNvSpPr/>
          <p:nvPr/>
        </p:nvSpPr>
        <p:spPr bwMode="auto">
          <a:xfrm>
            <a:off x="5239762" y="2959610"/>
            <a:ext cx="661396" cy="2587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.NET</a:t>
            </a:r>
          </a:p>
        </p:txBody>
      </p:sp>
      <p:sp>
        <p:nvSpPr>
          <p:cNvPr id="68" name="Rectangle 67">
            <a:extLst>
              <a:ext uri="{FF2B5EF4-FFF2-40B4-BE49-F238E27FC236}">
                <a16:creationId xmlns:a16="http://schemas.microsoft.com/office/drawing/2014/main" id="{8661F14E-5C68-4FC1-BE09-29CB29AA6C3C}"/>
              </a:ext>
            </a:extLst>
          </p:cNvPr>
          <p:cNvSpPr/>
          <p:nvPr/>
        </p:nvSpPr>
        <p:spPr bwMode="auto">
          <a:xfrm>
            <a:off x="5952628" y="2959610"/>
            <a:ext cx="661396" cy="2587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Java</a:t>
            </a:r>
          </a:p>
        </p:txBody>
      </p:sp>
      <p:sp>
        <p:nvSpPr>
          <p:cNvPr id="69" name="Rectangle 68">
            <a:extLst>
              <a:ext uri="{FF2B5EF4-FFF2-40B4-BE49-F238E27FC236}">
                <a16:creationId xmlns:a16="http://schemas.microsoft.com/office/drawing/2014/main" id="{B19BB60F-986C-417F-A157-2347EA8F173E}"/>
              </a:ext>
            </a:extLst>
          </p:cNvPr>
          <p:cNvSpPr/>
          <p:nvPr/>
        </p:nvSpPr>
        <p:spPr bwMode="auto">
          <a:xfrm>
            <a:off x="6665494" y="2959610"/>
            <a:ext cx="661396" cy="2587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Scala</a:t>
            </a:r>
          </a:p>
        </p:txBody>
      </p:sp>
      <p:sp>
        <p:nvSpPr>
          <p:cNvPr id="70" name="Rectangle 69">
            <a:extLst>
              <a:ext uri="{FF2B5EF4-FFF2-40B4-BE49-F238E27FC236}">
                <a16:creationId xmlns:a16="http://schemas.microsoft.com/office/drawing/2014/main" id="{963039AD-E708-4840-8BF9-8F0F23298DB6}"/>
              </a:ext>
            </a:extLst>
          </p:cNvPr>
          <p:cNvSpPr/>
          <p:nvPr/>
        </p:nvSpPr>
        <p:spPr bwMode="auto">
          <a:xfrm>
            <a:off x="7368140" y="2959610"/>
            <a:ext cx="661396" cy="25874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R</a:t>
            </a:r>
          </a:p>
        </p:txBody>
      </p:sp>
      <p:cxnSp>
        <p:nvCxnSpPr>
          <p:cNvPr id="71" name="Straight Connector 70">
            <a:extLst>
              <a:ext uri="{FF2B5EF4-FFF2-40B4-BE49-F238E27FC236}">
                <a16:creationId xmlns:a16="http://schemas.microsoft.com/office/drawing/2014/main" id="{78950CC2-CDBF-4D29-B705-517C66A6DEEB}"/>
              </a:ext>
            </a:extLst>
          </p:cNvPr>
          <p:cNvCxnSpPr>
            <a:cxnSpLocks/>
            <a:endCxn id="72" idx="1"/>
          </p:cNvCxnSpPr>
          <p:nvPr/>
        </p:nvCxnSpPr>
        <p:spPr>
          <a:xfrm flipV="1">
            <a:off x="8189008" y="2793344"/>
            <a:ext cx="881967" cy="283848"/>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339F9E20-A3E4-44A4-A338-008632A30E22}"/>
              </a:ext>
            </a:extLst>
          </p:cNvPr>
          <p:cNvSpPr/>
          <p:nvPr/>
        </p:nvSpPr>
        <p:spPr bwMode="auto">
          <a:xfrm>
            <a:off x="9070975" y="2554268"/>
            <a:ext cx="2538413" cy="478152"/>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Multiple </a:t>
            </a:r>
            <a:r>
              <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languages </a:t>
            </a: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suited to different analytics workloads</a:t>
            </a:r>
            <a:endPar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endParaRPr>
          </a:p>
        </p:txBody>
      </p:sp>
      <p:sp>
        <p:nvSpPr>
          <p:cNvPr id="73" name="Rectangle 72">
            <a:extLst>
              <a:ext uri="{FF2B5EF4-FFF2-40B4-BE49-F238E27FC236}">
                <a16:creationId xmlns:a16="http://schemas.microsoft.com/office/drawing/2014/main" id="{F49EEA15-32AB-4B0F-9706-7911CBF9345C}"/>
              </a:ext>
            </a:extLst>
          </p:cNvPr>
          <p:cNvSpPr/>
          <p:nvPr/>
        </p:nvSpPr>
        <p:spPr bwMode="auto">
          <a:xfrm>
            <a:off x="892021" y="2165340"/>
            <a:ext cx="7428235" cy="386241"/>
          </a:xfrm>
          <a:prstGeom prst="rect">
            <a:avLst/>
          </a:prstGeom>
          <a:solidFill>
            <a:schemeClr val="bg1"/>
          </a:solidFill>
          <a:ln>
            <a:noFill/>
            <a:headEnd type="none" w="med" len="med"/>
            <a:tailEnd type="none" w="med" len="med"/>
          </a:ln>
          <a:effectLst>
            <a:outerShdw blurRad="190500" dist="50800" dir="2700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18872" rIns="91440" bIns="9144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Segoe UI Semibold"/>
                <a:ea typeface="Segoe UI" pitchFamily="34" charset="0"/>
                <a:cs typeface="Segoe UI" pitchFamily="34" charset="0"/>
              </a:rPr>
              <a:t>Experience</a:t>
            </a:r>
          </a:p>
        </p:txBody>
      </p:sp>
      <p:sp>
        <p:nvSpPr>
          <p:cNvPr id="74" name="TextBox 4">
            <a:extLst>
              <a:ext uri="{FF2B5EF4-FFF2-40B4-BE49-F238E27FC236}">
                <a16:creationId xmlns:a16="http://schemas.microsoft.com/office/drawing/2014/main" id="{C42E5283-ADAA-4C97-908E-9F6713B36689}"/>
              </a:ext>
            </a:extLst>
          </p:cNvPr>
          <p:cNvSpPr txBox="1"/>
          <p:nvPr/>
        </p:nvSpPr>
        <p:spPr>
          <a:xfrm>
            <a:off x="3816117" y="2238678"/>
            <a:ext cx="1962874" cy="217817"/>
          </a:xfrm>
          <a:prstGeom prst="rect">
            <a:avLst/>
          </a:prstGeom>
          <a:noFill/>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300" b="1" i="0" u="none" strike="noStrike" kern="1200" cap="none" spc="0" normalizeH="0" baseline="0" noProof="0">
                <a:ln>
                  <a:noFill/>
                </a:ln>
                <a:solidFill>
                  <a:srgbClr val="0078D4"/>
                </a:solidFill>
                <a:effectLst/>
                <a:uLnTx/>
                <a:uFillTx/>
                <a:latin typeface="Segoe UI" panose="020B0502040204020203" pitchFamily="34" charset="0"/>
                <a:ea typeface="+mn-ea"/>
                <a:cs typeface="Segoe UI" panose="020B0502040204020203" pitchFamily="34" charset="0"/>
              </a:rPr>
              <a:t>Synapse Analytics Studio</a:t>
            </a:r>
          </a:p>
        </p:txBody>
      </p:sp>
      <p:cxnSp>
        <p:nvCxnSpPr>
          <p:cNvPr id="75" name="Straight Connector 74">
            <a:extLst>
              <a:ext uri="{FF2B5EF4-FFF2-40B4-BE49-F238E27FC236}">
                <a16:creationId xmlns:a16="http://schemas.microsoft.com/office/drawing/2014/main" id="{43794DA4-5102-4CD6-96B5-A8D7E9ACD050}"/>
              </a:ext>
            </a:extLst>
          </p:cNvPr>
          <p:cNvCxnSpPr>
            <a:cxnSpLocks/>
            <a:endCxn id="76" idx="1"/>
          </p:cNvCxnSpPr>
          <p:nvPr/>
        </p:nvCxnSpPr>
        <p:spPr>
          <a:xfrm flipV="1">
            <a:off x="8189008" y="2227973"/>
            <a:ext cx="881967" cy="150381"/>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76" name="Rectangle 75">
            <a:extLst>
              <a:ext uri="{FF2B5EF4-FFF2-40B4-BE49-F238E27FC236}">
                <a16:creationId xmlns:a16="http://schemas.microsoft.com/office/drawing/2014/main" id="{378CFE44-DCCE-4D93-915F-883EDFFB6216}"/>
              </a:ext>
            </a:extLst>
          </p:cNvPr>
          <p:cNvSpPr/>
          <p:nvPr/>
        </p:nvSpPr>
        <p:spPr bwMode="auto">
          <a:xfrm>
            <a:off x="9070975" y="1988897"/>
            <a:ext cx="2538413" cy="478152"/>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SaaS </a:t>
            </a:r>
            <a:r>
              <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developer experiences </a:t>
            </a: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for code free and code first</a:t>
            </a:r>
            <a:endParaRPr kumimoji="0" lang="en-US" sz="24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endParaRPr>
          </a:p>
        </p:txBody>
      </p:sp>
      <p:cxnSp>
        <p:nvCxnSpPr>
          <p:cNvPr id="77" name="Straight Connector 76">
            <a:extLst>
              <a:ext uri="{FF2B5EF4-FFF2-40B4-BE49-F238E27FC236}">
                <a16:creationId xmlns:a16="http://schemas.microsoft.com/office/drawing/2014/main" id="{56995DF9-D656-4DE0-BDF7-692A2FD26A0B}"/>
              </a:ext>
              <a:ext uri="{C183D7F6-B498-43B3-948B-1728B52AA6E4}">
                <adec:decorative xmlns:adec="http://schemas.microsoft.com/office/drawing/2017/decorative" val="1"/>
              </a:ext>
            </a:extLst>
          </p:cNvPr>
          <p:cNvCxnSpPr>
            <a:cxnSpLocks/>
          </p:cNvCxnSpPr>
          <p:nvPr/>
        </p:nvCxnSpPr>
        <p:spPr>
          <a:xfrm>
            <a:off x="1877839" y="2257467"/>
            <a:ext cx="0" cy="228371"/>
          </a:xfrm>
          <a:prstGeom prst="line">
            <a:avLst/>
          </a:prstGeom>
          <a:ln w="25400">
            <a:gradFill>
              <a:gsLst>
                <a:gs pos="0">
                  <a:schemeClr val="accent1"/>
                </a:gs>
                <a:gs pos="100000">
                  <a:srgbClr val="50E6FF"/>
                </a:gs>
              </a:gsLst>
              <a:lin ang="54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8" name="TextBox 4">
            <a:extLst>
              <a:ext uri="{FF2B5EF4-FFF2-40B4-BE49-F238E27FC236}">
                <a16:creationId xmlns:a16="http://schemas.microsoft.com/office/drawing/2014/main" id="{D1DCCB60-6ECC-4659-9D23-B522271D68F8}"/>
              </a:ext>
            </a:extLst>
          </p:cNvPr>
          <p:cNvSpPr txBox="1"/>
          <p:nvPr/>
        </p:nvSpPr>
        <p:spPr>
          <a:xfrm>
            <a:off x="3814170" y="1558439"/>
            <a:ext cx="4090536" cy="387414"/>
          </a:xfrm>
          <a:prstGeom prst="rect">
            <a:avLst/>
          </a:prstGeom>
          <a:noFill/>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100" b="1" i="0" u="none" strike="noStrike" kern="1200" cap="none" spc="0" normalizeH="0" baseline="0" noProof="0">
                <a:ln>
                  <a:noFill/>
                </a:ln>
                <a:solidFill>
                  <a:srgbClr val="0070C3"/>
                </a:solidFill>
                <a:effectLst/>
                <a:uLnTx/>
                <a:uFillTx/>
                <a:latin typeface="Segoe UI Semibold"/>
                <a:ea typeface="+mn-ea"/>
                <a:cs typeface="+mn-cs"/>
              </a:rPr>
              <a:t>Artificial Intelligence / Machine Learning / Internet of Things</a:t>
            </a: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100" b="1" i="0" u="none" strike="noStrike" kern="1200" cap="none" spc="0" normalizeH="0" baseline="0" noProof="0">
                <a:ln>
                  <a:noFill/>
                </a:ln>
                <a:solidFill>
                  <a:srgbClr val="0070C3"/>
                </a:solidFill>
                <a:effectLst/>
                <a:uLnTx/>
                <a:uFillTx/>
                <a:latin typeface="Segoe UI Semibold"/>
                <a:ea typeface="+mn-ea"/>
                <a:cs typeface="+mn-cs"/>
              </a:rPr>
              <a:t>Intelligent Apps / Business Intelligence</a:t>
            </a:r>
          </a:p>
        </p:txBody>
      </p:sp>
      <p:sp>
        <p:nvSpPr>
          <p:cNvPr id="79" name="Rectangle 78">
            <a:extLst>
              <a:ext uri="{FF2B5EF4-FFF2-40B4-BE49-F238E27FC236}">
                <a16:creationId xmlns:a16="http://schemas.microsoft.com/office/drawing/2014/main" id="{CB424E2C-F29B-4D82-83BA-BA7878441F1C}"/>
              </a:ext>
            </a:extLst>
          </p:cNvPr>
          <p:cNvSpPr/>
          <p:nvPr/>
        </p:nvSpPr>
        <p:spPr bwMode="auto">
          <a:xfrm>
            <a:off x="9070975" y="1440811"/>
            <a:ext cx="2538413" cy="455537"/>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Designed for analytics </a:t>
            </a:r>
            <a:r>
              <a:rPr kumimoji="0" lang="en-US" sz="12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rPr>
              <a:t>workloads at any scale</a:t>
            </a:r>
            <a:endParaRPr kumimoji="0" lang="en-US" sz="2400" b="1" i="0" u="none" strike="noStrike" kern="1200" cap="none" spc="0" normalizeH="0" baseline="0" noProof="0">
              <a:ln>
                <a:noFill/>
              </a:ln>
              <a:gradFill>
                <a:gsLst>
                  <a:gs pos="2917">
                    <a:prstClr val="black"/>
                  </a:gs>
                  <a:gs pos="30000">
                    <a:prstClr val="black"/>
                  </a:gs>
                </a:gsLst>
                <a:lin ang="5400000" scaled="0"/>
              </a:gradFill>
              <a:effectLst/>
              <a:uLnTx/>
              <a:uFillTx/>
              <a:latin typeface="Segoe UI"/>
              <a:ea typeface="+mn-ea"/>
              <a:cs typeface="+mn-cs"/>
            </a:endParaRPr>
          </a:p>
        </p:txBody>
      </p:sp>
      <p:cxnSp>
        <p:nvCxnSpPr>
          <p:cNvPr id="80" name="Straight Connector 79">
            <a:extLst>
              <a:ext uri="{FF2B5EF4-FFF2-40B4-BE49-F238E27FC236}">
                <a16:creationId xmlns:a16="http://schemas.microsoft.com/office/drawing/2014/main" id="{300F791C-19BC-4423-B30C-BCF87167F5F8}"/>
              </a:ext>
            </a:extLst>
          </p:cNvPr>
          <p:cNvCxnSpPr>
            <a:cxnSpLocks/>
            <a:endCxn id="79" idx="1"/>
          </p:cNvCxnSpPr>
          <p:nvPr/>
        </p:nvCxnSpPr>
        <p:spPr>
          <a:xfrm>
            <a:off x="8427197" y="1664937"/>
            <a:ext cx="643778" cy="3643"/>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7677DF5E-6766-4A6A-9F68-B1B9F2645E3E}"/>
              </a:ext>
            </a:extLst>
          </p:cNvPr>
          <p:cNvSpPr/>
          <p:nvPr/>
        </p:nvSpPr>
        <p:spPr bwMode="auto">
          <a:xfrm>
            <a:off x="2088114" y="4424534"/>
            <a:ext cx="1612367" cy="43650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METASTORE</a:t>
            </a:r>
          </a:p>
        </p:txBody>
      </p:sp>
      <p:sp>
        <p:nvSpPr>
          <p:cNvPr id="82" name="Rectangle 81">
            <a:extLst>
              <a:ext uri="{FF2B5EF4-FFF2-40B4-BE49-F238E27FC236}">
                <a16:creationId xmlns:a16="http://schemas.microsoft.com/office/drawing/2014/main" id="{D88D7BB1-BDF8-4775-AA26-B0590A51F615}"/>
              </a:ext>
            </a:extLst>
          </p:cNvPr>
          <p:cNvSpPr/>
          <p:nvPr/>
        </p:nvSpPr>
        <p:spPr bwMode="auto">
          <a:xfrm>
            <a:off x="2088114" y="3331416"/>
            <a:ext cx="1612366" cy="43048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SECURITY</a:t>
            </a:r>
          </a:p>
        </p:txBody>
      </p:sp>
      <p:sp>
        <p:nvSpPr>
          <p:cNvPr id="83" name="Rectangle 82">
            <a:extLst>
              <a:ext uri="{FF2B5EF4-FFF2-40B4-BE49-F238E27FC236}">
                <a16:creationId xmlns:a16="http://schemas.microsoft.com/office/drawing/2014/main" id="{136D8A84-F510-4C10-94A5-7D017C5C9E26}"/>
              </a:ext>
            </a:extLst>
          </p:cNvPr>
          <p:cNvSpPr/>
          <p:nvPr/>
        </p:nvSpPr>
        <p:spPr bwMode="auto">
          <a:xfrm>
            <a:off x="2088114" y="2781843"/>
            <a:ext cx="1612366" cy="43650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MANAGEMENT</a:t>
            </a:r>
          </a:p>
        </p:txBody>
      </p:sp>
      <p:sp>
        <p:nvSpPr>
          <p:cNvPr id="84" name="Rectangle 83">
            <a:extLst>
              <a:ext uri="{FF2B5EF4-FFF2-40B4-BE49-F238E27FC236}">
                <a16:creationId xmlns:a16="http://schemas.microsoft.com/office/drawing/2014/main" id="{0C0020B8-A67A-4478-8823-22B9CB98F106}"/>
              </a:ext>
            </a:extLst>
          </p:cNvPr>
          <p:cNvSpPr/>
          <p:nvPr/>
        </p:nvSpPr>
        <p:spPr bwMode="auto">
          <a:xfrm>
            <a:off x="2088114" y="3874962"/>
            <a:ext cx="1612366" cy="43650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en-US" sz="1100" b="0" i="0" u="none" strike="noStrike" kern="1200" cap="none" spc="100" normalizeH="0" baseline="0" noProof="0">
                <a:ln>
                  <a:noFill/>
                </a:ln>
                <a:solidFill>
                  <a:srgbClr val="FFFFFF"/>
                </a:solidFill>
                <a:effectLst/>
                <a:uLnTx/>
                <a:uFillTx/>
                <a:latin typeface="Segoe UI"/>
                <a:ea typeface="Segoe UI" pitchFamily="34" charset="0"/>
                <a:cs typeface="Segoe UI" pitchFamily="34" charset="0"/>
              </a:rPr>
              <a:t>MONITORING</a:t>
            </a:r>
          </a:p>
        </p:txBody>
      </p:sp>
    </p:spTree>
    <p:extLst>
      <p:ext uri="{BB962C8B-B14F-4D97-AF65-F5344CB8AC3E}">
        <p14:creationId xmlns:p14="http://schemas.microsoft.com/office/powerpoint/2010/main" val="345671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500"/>
                                        <p:tgtEl>
                                          <p:spTgt spid="45"/>
                                        </p:tgtEl>
                                      </p:cBhvr>
                                    </p:animEffect>
                                  </p:childTnLst>
                                </p:cTn>
                              </p:par>
                              <p:par>
                                <p:cTn id="24" presetID="10" presetClass="entr" presetSubtype="0" fill="hold" nodeType="with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200"/>
                                        <p:tgtEl>
                                          <p:spTgt spid="48"/>
                                        </p:tgtEl>
                                      </p:cBhvr>
                                    </p:animEffect>
                                  </p:childTnLst>
                                </p:cTn>
                              </p:par>
                            </p:childTnLst>
                          </p:cTn>
                        </p:par>
                        <p:par>
                          <p:cTn id="32" fill="hold">
                            <p:stCondLst>
                              <p:cond delay="200"/>
                            </p:stCondLst>
                            <p:childTnLst>
                              <p:par>
                                <p:cTn id="33" presetID="10" presetClass="entr" presetSubtype="0" fill="hold" grpId="0" nodeType="afterEffect">
                                  <p:stCondLst>
                                    <p:cond delay="200"/>
                                  </p:stCondLst>
                                  <p:childTnLst>
                                    <p:set>
                                      <p:cBhvr>
                                        <p:cTn id="34" dur="1" fill="hold">
                                          <p:stCondLst>
                                            <p:cond delay="0"/>
                                          </p:stCondLst>
                                        </p:cTn>
                                        <p:tgtEl>
                                          <p:spTgt spid="47"/>
                                        </p:tgtEl>
                                        <p:attrNameLst>
                                          <p:attrName>style.visibility</p:attrName>
                                        </p:attrNameLst>
                                      </p:cBhvr>
                                      <p:to>
                                        <p:strVal val="visible"/>
                                      </p:to>
                                    </p:set>
                                    <p:animEffect transition="in" filter="fade">
                                      <p:cBhvr>
                                        <p:cTn id="35" dur="200"/>
                                        <p:tgtEl>
                                          <p:spTgt spid="47"/>
                                        </p:tgtEl>
                                      </p:cBhvr>
                                    </p:animEffect>
                                  </p:childTnLst>
                                </p:cTn>
                              </p:par>
                            </p:childTnLst>
                          </p:cTn>
                        </p:par>
                        <p:par>
                          <p:cTn id="36" fill="hold">
                            <p:stCondLst>
                              <p:cond delay="600"/>
                            </p:stCondLst>
                            <p:childTnLst>
                              <p:par>
                                <p:cTn id="37" presetID="10" presetClass="entr" presetSubtype="0" fill="hold" grpId="0" nodeType="afterEffect">
                                  <p:stCondLst>
                                    <p:cond delay="200"/>
                                  </p:stCondLst>
                                  <p:childTnLst>
                                    <p:set>
                                      <p:cBhvr>
                                        <p:cTn id="38" dur="1" fill="hold">
                                          <p:stCondLst>
                                            <p:cond delay="0"/>
                                          </p:stCondLst>
                                        </p:cTn>
                                        <p:tgtEl>
                                          <p:spTgt spid="49"/>
                                        </p:tgtEl>
                                        <p:attrNameLst>
                                          <p:attrName>style.visibility</p:attrName>
                                        </p:attrNameLst>
                                      </p:cBhvr>
                                      <p:to>
                                        <p:strVal val="visible"/>
                                      </p:to>
                                    </p:set>
                                    <p:animEffect transition="in" filter="fade">
                                      <p:cBhvr>
                                        <p:cTn id="39" dur="200"/>
                                        <p:tgtEl>
                                          <p:spTgt spid="49"/>
                                        </p:tgtEl>
                                      </p:cBhvr>
                                    </p:animEffect>
                                  </p:childTnLst>
                                </p:cTn>
                              </p:par>
                            </p:childTnLst>
                          </p:cTn>
                        </p:par>
                        <p:par>
                          <p:cTn id="40" fill="hold">
                            <p:stCondLst>
                              <p:cond delay="1000"/>
                            </p:stCondLst>
                            <p:childTnLst>
                              <p:par>
                                <p:cTn id="41" presetID="10" presetClass="entr" presetSubtype="0" fill="hold" grpId="0" nodeType="afterEffect">
                                  <p:stCondLst>
                                    <p:cond delay="20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200"/>
                                        <p:tgtEl>
                                          <p:spTgt spid="46"/>
                                        </p:tgtEl>
                                      </p:cBhvr>
                                    </p:animEffect>
                                  </p:childTnLst>
                                </p:cTn>
                              </p:par>
                              <p:par>
                                <p:cTn id="44" presetID="16" presetClass="entr" presetSubtype="42" fill="hold" nodeType="with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barn(outHorizontal)">
                                      <p:cBhvr>
                                        <p:cTn id="46" dur="500"/>
                                        <p:tgtEl>
                                          <p:spTgt spid="52"/>
                                        </p:tgtEl>
                                      </p:cBhvr>
                                    </p:animEffect>
                                  </p:childTnLst>
                                </p:cTn>
                              </p:par>
                            </p:childTnLst>
                          </p:cTn>
                        </p:par>
                        <p:par>
                          <p:cTn id="47" fill="hold">
                            <p:stCondLst>
                              <p:cond delay="1500"/>
                            </p:stCondLst>
                            <p:childTnLst>
                              <p:par>
                                <p:cTn id="48" presetID="10" presetClass="entr" presetSubtype="0" fill="hold" grpId="0" nodeType="afterEffect">
                                  <p:stCondLst>
                                    <p:cond delay="70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500"/>
                                        <p:tgtEl>
                                          <p:spTgt spid="50"/>
                                        </p:tgtEl>
                                      </p:cBhvr>
                                    </p:animEffect>
                                  </p:childTnLst>
                                </p:cTn>
                              </p:par>
                              <p:par>
                                <p:cTn id="51" presetID="10" presetClass="entr" presetSubtype="0" fill="hold" nodeType="withEffect">
                                  <p:stCondLst>
                                    <p:cond delay="700"/>
                                  </p:stCondLst>
                                  <p:childTnLst>
                                    <p:set>
                                      <p:cBhvr>
                                        <p:cTn id="52" dur="1" fill="hold">
                                          <p:stCondLst>
                                            <p:cond delay="0"/>
                                          </p:stCondLst>
                                        </p:cTn>
                                        <p:tgtEl>
                                          <p:spTgt spid="51"/>
                                        </p:tgtEl>
                                        <p:attrNameLst>
                                          <p:attrName>style.visibility</p:attrName>
                                        </p:attrNameLst>
                                      </p:cBhvr>
                                      <p:to>
                                        <p:strVal val="visible"/>
                                      </p:to>
                                    </p:set>
                                    <p:animEffect transition="in" filter="fade">
                                      <p:cBhvr>
                                        <p:cTn id="53" dur="500"/>
                                        <p:tgtEl>
                                          <p:spTgt spid="51"/>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fade">
                                      <p:cBhvr>
                                        <p:cTn id="58" dur="500"/>
                                        <p:tgtEl>
                                          <p:spTgt spid="5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58"/>
                                        </p:tgtEl>
                                        <p:attrNameLst>
                                          <p:attrName>style.visibility</p:attrName>
                                        </p:attrNameLst>
                                      </p:cBhvr>
                                      <p:to>
                                        <p:strVal val="visible"/>
                                      </p:to>
                                    </p:set>
                                    <p:animEffect transition="in" filter="fade">
                                      <p:cBhvr>
                                        <p:cTn id="63" dur="500"/>
                                        <p:tgtEl>
                                          <p:spTgt spid="58"/>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57"/>
                                        </p:tgtEl>
                                        <p:attrNameLst>
                                          <p:attrName>style.visibility</p:attrName>
                                        </p:attrNameLst>
                                      </p:cBhvr>
                                      <p:to>
                                        <p:strVal val="visible"/>
                                      </p:to>
                                    </p:set>
                                    <p:animEffect transition="in" filter="fade">
                                      <p:cBhvr>
                                        <p:cTn id="67" dur="400"/>
                                        <p:tgtEl>
                                          <p:spTgt spid="57"/>
                                        </p:tgtEl>
                                      </p:cBhvr>
                                    </p:animEffect>
                                  </p:childTnLst>
                                </p:cTn>
                              </p:par>
                            </p:childTnLst>
                          </p:cTn>
                        </p:par>
                        <p:par>
                          <p:cTn id="68" fill="hold">
                            <p:stCondLst>
                              <p:cond delay="900"/>
                            </p:stCondLst>
                            <p:childTnLst>
                              <p:par>
                                <p:cTn id="69" presetID="10" presetClass="entr" presetSubtype="0" fill="hold" nodeType="afterEffect">
                                  <p:stCondLst>
                                    <p:cond delay="200"/>
                                  </p:stCondLst>
                                  <p:childTnLst>
                                    <p:set>
                                      <p:cBhvr>
                                        <p:cTn id="70" dur="1" fill="hold">
                                          <p:stCondLst>
                                            <p:cond delay="0"/>
                                          </p:stCondLst>
                                        </p:cTn>
                                        <p:tgtEl>
                                          <p:spTgt spid="54"/>
                                        </p:tgtEl>
                                        <p:attrNameLst>
                                          <p:attrName>style.visibility</p:attrName>
                                        </p:attrNameLst>
                                      </p:cBhvr>
                                      <p:to>
                                        <p:strVal val="visible"/>
                                      </p:to>
                                    </p:set>
                                    <p:animEffect transition="in" filter="fade">
                                      <p:cBhvr>
                                        <p:cTn id="71" dur="400"/>
                                        <p:tgtEl>
                                          <p:spTgt spid="54"/>
                                        </p:tgtEl>
                                      </p:cBhvr>
                                    </p:animEffect>
                                  </p:childTnLst>
                                </p:cTn>
                              </p:par>
                            </p:childTnLst>
                          </p:cTn>
                        </p:par>
                        <p:par>
                          <p:cTn id="72" fill="hold">
                            <p:stCondLst>
                              <p:cond delay="1500"/>
                            </p:stCondLst>
                            <p:childTnLst>
                              <p:par>
                                <p:cTn id="73" presetID="10" presetClass="entr" presetSubtype="0" fill="hold" grpId="0" nodeType="afterEffect">
                                  <p:stCondLst>
                                    <p:cond delay="300"/>
                                  </p:stCondLst>
                                  <p:childTnLst>
                                    <p:set>
                                      <p:cBhvr>
                                        <p:cTn id="74" dur="1" fill="hold">
                                          <p:stCondLst>
                                            <p:cond delay="0"/>
                                          </p:stCondLst>
                                        </p:cTn>
                                        <p:tgtEl>
                                          <p:spTgt spid="59"/>
                                        </p:tgtEl>
                                        <p:attrNameLst>
                                          <p:attrName>style.visibility</p:attrName>
                                        </p:attrNameLst>
                                      </p:cBhvr>
                                      <p:to>
                                        <p:strVal val="visible"/>
                                      </p:to>
                                    </p:set>
                                    <p:animEffect transition="in" filter="fade">
                                      <p:cBhvr>
                                        <p:cTn id="75" dur="200"/>
                                        <p:tgtEl>
                                          <p:spTgt spid="59"/>
                                        </p:tgtEl>
                                      </p:cBhvr>
                                    </p:animEffect>
                                  </p:childTnLst>
                                </p:cTn>
                              </p:par>
                              <p:par>
                                <p:cTn id="76" presetID="10" presetClass="entr" presetSubtype="0" fill="hold" nodeType="withEffect">
                                  <p:stCondLst>
                                    <p:cond delay="300"/>
                                  </p:stCondLst>
                                  <p:childTnLst>
                                    <p:set>
                                      <p:cBhvr>
                                        <p:cTn id="77" dur="1" fill="hold">
                                          <p:stCondLst>
                                            <p:cond delay="0"/>
                                          </p:stCondLst>
                                        </p:cTn>
                                        <p:tgtEl>
                                          <p:spTgt spid="60"/>
                                        </p:tgtEl>
                                        <p:attrNameLst>
                                          <p:attrName>style.visibility</p:attrName>
                                        </p:attrNameLst>
                                      </p:cBhvr>
                                      <p:to>
                                        <p:strVal val="visible"/>
                                      </p:to>
                                    </p:set>
                                    <p:animEffect transition="in" filter="fade">
                                      <p:cBhvr>
                                        <p:cTn id="78" dur="200"/>
                                        <p:tgtEl>
                                          <p:spTgt spid="60"/>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63"/>
                                        </p:tgtEl>
                                        <p:attrNameLst>
                                          <p:attrName>style.visibility</p:attrName>
                                        </p:attrNameLst>
                                      </p:cBhvr>
                                      <p:to>
                                        <p:strVal val="visible"/>
                                      </p:to>
                                    </p:set>
                                    <p:animEffect transition="in" filter="fade">
                                      <p:cBhvr>
                                        <p:cTn id="83" dur="500"/>
                                        <p:tgtEl>
                                          <p:spTgt spid="63"/>
                                        </p:tgtEl>
                                      </p:cBhvr>
                                    </p:animEffect>
                                  </p:childTnLst>
                                </p:cTn>
                              </p:par>
                            </p:childTnLst>
                          </p:cTn>
                        </p:par>
                        <p:par>
                          <p:cTn id="84" fill="hold">
                            <p:stCondLst>
                              <p:cond delay="500"/>
                            </p:stCondLst>
                            <p:childTnLst>
                              <p:par>
                                <p:cTn id="85" presetID="10" presetClass="entr" presetSubtype="0" fill="hold" grpId="0" nodeType="afterEffect">
                                  <p:stCondLst>
                                    <p:cond delay="0"/>
                                  </p:stCondLst>
                                  <p:childTnLst>
                                    <p:set>
                                      <p:cBhvr>
                                        <p:cTn id="86" dur="1" fill="hold">
                                          <p:stCondLst>
                                            <p:cond delay="0"/>
                                          </p:stCondLst>
                                        </p:cTn>
                                        <p:tgtEl>
                                          <p:spTgt spid="61"/>
                                        </p:tgtEl>
                                        <p:attrNameLst>
                                          <p:attrName>style.visibility</p:attrName>
                                        </p:attrNameLst>
                                      </p:cBhvr>
                                      <p:to>
                                        <p:strVal val="visible"/>
                                      </p:to>
                                    </p:set>
                                    <p:animEffect transition="in" filter="fade">
                                      <p:cBhvr>
                                        <p:cTn id="87" dur="400"/>
                                        <p:tgtEl>
                                          <p:spTgt spid="61"/>
                                        </p:tgtEl>
                                      </p:cBhvr>
                                    </p:animEffect>
                                  </p:childTnLst>
                                </p:cTn>
                              </p:par>
                            </p:childTnLst>
                          </p:cTn>
                        </p:par>
                        <p:par>
                          <p:cTn id="88" fill="hold">
                            <p:stCondLst>
                              <p:cond delay="900"/>
                            </p:stCondLst>
                            <p:childTnLst>
                              <p:par>
                                <p:cTn id="89" presetID="10" presetClass="entr" presetSubtype="0" fill="hold" grpId="0" nodeType="afterEffect">
                                  <p:stCondLst>
                                    <p:cond delay="200"/>
                                  </p:stCondLst>
                                  <p:childTnLst>
                                    <p:set>
                                      <p:cBhvr>
                                        <p:cTn id="90" dur="1" fill="hold">
                                          <p:stCondLst>
                                            <p:cond delay="0"/>
                                          </p:stCondLst>
                                        </p:cTn>
                                        <p:tgtEl>
                                          <p:spTgt spid="62"/>
                                        </p:tgtEl>
                                        <p:attrNameLst>
                                          <p:attrName>style.visibility</p:attrName>
                                        </p:attrNameLst>
                                      </p:cBhvr>
                                      <p:to>
                                        <p:strVal val="visible"/>
                                      </p:to>
                                    </p:set>
                                    <p:animEffect transition="in" filter="fade">
                                      <p:cBhvr>
                                        <p:cTn id="91" dur="400"/>
                                        <p:tgtEl>
                                          <p:spTgt spid="62"/>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65"/>
                                        </p:tgtEl>
                                        <p:attrNameLst>
                                          <p:attrName>style.visibility</p:attrName>
                                        </p:attrNameLst>
                                      </p:cBhvr>
                                      <p:to>
                                        <p:strVal val="visible"/>
                                      </p:to>
                                    </p:set>
                                    <p:animEffect transition="in" filter="fade">
                                      <p:cBhvr>
                                        <p:cTn id="96" dur="500"/>
                                        <p:tgtEl>
                                          <p:spTgt spid="65"/>
                                        </p:tgtEl>
                                      </p:cBhvr>
                                    </p:animEffect>
                                  </p:childTnLst>
                                </p:cTn>
                              </p:par>
                            </p:childTnLst>
                          </p:cTn>
                        </p:par>
                        <p:par>
                          <p:cTn id="97" fill="hold">
                            <p:stCondLst>
                              <p:cond delay="500"/>
                            </p:stCondLst>
                            <p:childTnLst>
                              <p:par>
                                <p:cTn id="98" presetID="10" presetClass="entr" presetSubtype="0" fill="hold" grpId="0" nodeType="afterEffect">
                                  <p:stCondLst>
                                    <p:cond delay="0"/>
                                  </p:stCondLst>
                                  <p:childTnLst>
                                    <p:set>
                                      <p:cBhvr>
                                        <p:cTn id="99" dur="1" fill="hold">
                                          <p:stCondLst>
                                            <p:cond delay="0"/>
                                          </p:stCondLst>
                                        </p:cTn>
                                        <p:tgtEl>
                                          <p:spTgt spid="64"/>
                                        </p:tgtEl>
                                        <p:attrNameLst>
                                          <p:attrName>style.visibility</p:attrName>
                                        </p:attrNameLst>
                                      </p:cBhvr>
                                      <p:to>
                                        <p:strVal val="visible"/>
                                      </p:to>
                                    </p:set>
                                    <p:animEffect transition="in" filter="fade">
                                      <p:cBhvr>
                                        <p:cTn id="100" dur="400"/>
                                        <p:tgtEl>
                                          <p:spTgt spid="64"/>
                                        </p:tgtEl>
                                      </p:cBhvr>
                                    </p:animEffect>
                                  </p:childTnLst>
                                </p:cTn>
                              </p:par>
                            </p:childTnLst>
                          </p:cTn>
                        </p:par>
                        <p:par>
                          <p:cTn id="101" fill="hold">
                            <p:stCondLst>
                              <p:cond delay="900"/>
                            </p:stCondLst>
                            <p:childTnLst>
                              <p:par>
                                <p:cTn id="102" presetID="10" presetClass="entr" presetSubtype="0" fill="hold" grpId="0" nodeType="afterEffect">
                                  <p:stCondLst>
                                    <p:cond delay="0"/>
                                  </p:stCondLst>
                                  <p:childTnLst>
                                    <p:set>
                                      <p:cBhvr>
                                        <p:cTn id="103" dur="1" fill="hold">
                                          <p:stCondLst>
                                            <p:cond delay="0"/>
                                          </p:stCondLst>
                                        </p:cTn>
                                        <p:tgtEl>
                                          <p:spTgt spid="66"/>
                                        </p:tgtEl>
                                        <p:attrNameLst>
                                          <p:attrName>style.visibility</p:attrName>
                                        </p:attrNameLst>
                                      </p:cBhvr>
                                      <p:to>
                                        <p:strVal val="visible"/>
                                      </p:to>
                                    </p:set>
                                    <p:animEffect transition="in" filter="fade">
                                      <p:cBhvr>
                                        <p:cTn id="104" dur="400"/>
                                        <p:tgtEl>
                                          <p:spTgt spid="66"/>
                                        </p:tgtEl>
                                      </p:cBhvr>
                                    </p:animEffect>
                                  </p:childTnLst>
                                </p:cTn>
                              </p:par>
                            </p:childTnLst>
                          </p:cTn>
                        </p:par>
                        <p:par>
                          <p:cTn id="105" fill="hold">
                            <p:stCondLst>
                              <p:cond delay="1300"/>
                            </p:stCondLst>
                            <p:childTnLst>
                              <p:par>
                                <p:cTn id="106" presetID="10" presetClass="entr" presetSubtype="0" fill="hold" grpId="0" nodeType="afterEffect">
                                  <p:stCondLst>
                                    <p:cond delay="0"/>
                                  </p:stCondLst>
                                  <p:childTnLst>
                                    <p:set>
                                      <p:cBhvr>
                                        <p:cTn id="107" dur="1" fill="hold">
                                          <p:stCondLst>
                                            <p:cond delay="0"/>
                                          </p:stCondLst>
                                        </p:cTn>
                                        <p:tgtEl>
                                          <p:spTgt spid="67"/>
                                        </p:tgtEl>
                                        <p:attrNameLst>
                                          <p:attrName>style.visibility</p:attrName>
                                        </p:attrNameLst>
                                      </p:cBhvr>
                                      <p:to>
                                        <p:strVal val="visible"/>
                                      </p:to>
                                    </p:set>
                                    <p:animEffect transition="in" filter="fade">
                                      <p:cBhvr>
                                        <p:cTn id="108" dur="400"/>
                                        <p:tgtEl>
                                          <p:spTgt spid="67"/>
                                        </p:tgtEl>
                                      </p:cBhvr>
                                    </p:animEffect>
                                  </p:childTnLst>
                                </p:cTn>
                              </p:par>
                            </p:childTnLst>
                          </p:cTn>
                        </p:par>
                        <p:par>
                          <p:cTn id="109" fill="hold">
                            <p:stCondLst>
                              <p:cond delay="1700"/>
                            </p:stCondLst>
                            <p:childTnLst>
                              <p:par>
                                <p:cTn id="110" presetID="10" presetClass="entr" presetSubtype="0" fill="hold" grpId="0" nodeType="afterEffect">
                                  <p:stCondLst>
                                    <p:cond delay="0"/>
                                  </p:stCondLst>
                                  <p:childTnLst>
                                    <p:set>
                                      <p:cBhvr>
                                        <p:cTn id="111" dur="1" fill="hold">
                                          <p:stCondLst>
                                            <p:cond delay="0"/>
                                          </p:stCondLst>
                                        </p:cTn>
                                        <p:tgtEl>
                                          <p:spTgt spid="68"/>
                                        </p:tgtEl>
                                        <p:attrNameLst>
                                          <p:attrName>style.visibility</p:attrName>
                                        </p:attrNameLst>
                                      </p:cBhvr>
                                      <p:to>
                                        <p:strVal val="visible"/>
                                      </p:to>
                                    </p:set>
                                    <p:animEffect transition="in" filter="fade">
                                      <p:cBhvr>
                                        <p:cTn id="112" dur="400"/>
                                        <p:tgtEl>
                                          <p:spTgt spid="68"/>
                                        </p:tgtEl>
                                      </p:cBhvr>
                                    </p:animEffect>
                                  </p:childTnLst>
                                </p:cTn>
                              </p:par>
                            </p:childTnLst>
                          </p:cTn>
                        </p:par>
                        <p:par>
                          <p:cTn id="113" fill="hold">
                            <p:stCondLst>
                              <p:cond delay="2100"/>
                            </p:stCondLst>
                            <p:childTnLst>
                              <p:par>
                                <p:cTn id="114" presetID="10" presetClass="entr" presetSubtype="0" fill="hold" grpId="0" nodeType="afterEffect">
                                  <p:stCondLst>
                                    <p:cond delay="0"/>
                                  </p:stCondLst>
                                  <p:childTnLst>
                                    <p:set>
                                      <p:cBhvr>
                                        <p:cTn id="115" dur="1" fill="hold">
                                          <p:stCondLst>
                                            <p:cond delay="0"/>
                                          </p:stCondLst>
                                        </p:cTn>
                                        <p:tgtEl>
                                          <p:spTgt spid="69"/>
                                        </p:tgtEl>
                                        <p:attrNameLst>
                                          <p:attrName>style.visibility</p:attrName>
                                        </p:attrNameLst>
                                      </p:cBhvr>
                                      <p:to>
                                        <p:strVal val="visible"/>
                                      </p:to>
                                    </p:set>
                                    <p:animEffect transition="in" filter="fade">
                                      <p:cBhvr>
                                        <p:cTn id="116" dur="400"/>
                                        <p:tgtEl>
                                          <p:spTgt spid="69"/>
                                        </p:tgtEl>
                                      </p:cBhvr>
                                    </p:animEffect>
                                  </p:childTnLst>
                                </p:cTn>
                              </p:par>
                            </p:childTnLst>
                          </p:cTn>
                        </p:par>
                        <p:par>
                          <p:cTn id="117" fill="hold">
                            <p:stCondLst>
                              <p:cond delay="2500"/>
                            </p:stCondLst>
                            <p:childTnLst>
                              <p:par>
                                <p:cTn id="118" presetID="10" presetClass="entr" presetSubtype="0" fill="hold" grpId="0" nodeType="afterEffect">
                                  <p:stCondLst>
                                    <p:cond delay="0"/>
                                  </p:stCondLst>
                                  <p:childTnLst>
                                    <p:set>
                                      <p:cBhvr>
                                        <p:cTn id="119" dur="1" fill="hold">
                                          <p:stCondLst>
                                            <p:cond delay="0"/>
                                          </p:stCondLst>
                                        </p:cTn>
                                        <p:tgtEl>
                                          <p:spTgt spid="70"/>
                                        </p:tgtEl>
                                        <p:attrNameLst>
                                          <p:attrName>style.visibility</p:attrName>
                                        </p:attrNameLst>
                                      </p:cBhvr>
                                      <p:to>
                                        <p:strVal val="visible"/>
                                      </p:to>
                                    </p:set>
                                    <p:animEffect transition="in" filter="fade">
                                      <p:cBhvr>
                                        <p:cTn id="120" dur="400"/>
                                        <p:tgtEl>
                                          <p:spTgt spid="70"/>
                                        </p:tgtEl>
                                      </p:cBhvr>
                                    </p:animEffect>
                                  </p:childTnLst>
                                </p:cTn>
                              </p:par>
                            </p:childTnLst>
                          </p:cTn>
                        </p:par>
                        <p:par>
                          <p:cTn id="121" fill="hold">
                            <p:stCondLst>
                              <p:cond delay="2900"/>
                            </p:stCondLst>
                            <p:childTnLst>
                              <p:par>
                                <p:cTn id="122" presetID="10" presetClass="entr" presetSubtype="0" fill="hold" grpId="0" nodeType="afterEffect">
                                  <p:stCondLst>
                                    <p:cond delay="200"/>
                                  </p:stCondLst>
                                  <p:childTnLst>
                                    <p:set>
                                      <p:cBhvr>
                                        <p:cTn id="123" dur="1" fill="hold">
                                          <p:stCondLst>
                                            <p:cond delay="0"/>
                                          </p:stCondLst>
                                        </p:cTn>
                                        <p:tgtEl>
                                          <p:spTgt spid="72"/>
                                        </p:tgtEl>
                                        <p:attrNameLst>
                                          <p:attrName>style.visibility</p:attrName>
                                        </p:attrNameLst>
                                      </p:cBhvr>
                                      <p:to>
                                        <p:strVal val="visible"/>
                                      </p:to>
                                    </p:set>
                                    <p:animEffect transition="in" filter="fade">
                                      <p:cBhvr>
                                        <p:cTn id="124" dur="200"/>
                                        <p:tgtEl>
                                          <p:spTgt spid="72"/>
                                        </p:tgtEl>
                                      </p:cBhvr>
                                    </p:animEffect>
                                  </p:childTnLst>
                                </p:cTn>
                              </p:par>
                              <p:par>
                                <p:cTn id="125" presetID="10" presetClass="entr" presetSubtype="0" fill="hold" nodeType="withEffect">
                                  <p:stCondLst>
                                    <p:cond delay="0"/>
                                  </p:stCondLst>
                                  <p:childTnLst>
                                    <p:set>
                                      <p:cBhvr>
                                        <p:cTn id="126" dur="1" fill="hold">
                                          <p:stCondLst>
                                            <p:cond delay="0"/>
                                          </p:stCondLst>
                                        </p:cTn>
                                        <p:tgtEl>
                                          <p:spTgt spid="71"/>
                                        </p:tgtEl>
                                        <p:attrNameLst>
                                          <p:attrName>style.visibility</p:attrName>
                                        </p:attrNameLst>
                                      </p:cBhvr>
                                      <p:to>
                                        <p:strVal val="visible"/>
                                      </p:to>
                                    </p:set>
                                    <p:animEffect transition="in" filter="fade">
                                      <p:cBhvr>
                                        <p:cTn id="127" dur="200"/>
                                        <p:tgtEl>
                                          <p:spTgt spid="71"/>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grpId="0" nodeType="clickEffect">
                                  <p:stCondLst>
                                    <p:cond delay="0"/>
                                  </p:stCondLst>
                                  <p:childTnLst>
                                    <p:set>
                                      <p:cBhvr>
                                        <p:cTn id="131" dur="1" fill="hold">
                                          <p:stCondLst>
                                            <p:cond delay="0"/>
                                          </p:stCondLst>
                                        </p:cTn>
                                        <p:tgtEl>
                                          <p:spTgt spid="73"/>
                                        </p:tgtEl>
                                        <p:attrNameLst>
                                          <p:attrName>style.visibility</p:attrName>
                                        </p:attrNameLst>
                                      </p:cBhvr>
                                      <p:to>
                                        <p:strVal val="visible"/>
                                      </p:to>
                                    </p:set>
                                    <p:animEffect transition="in" filter="fade">
                                      <p:cBhvr>
                                        <p:cTn id="132" dur="500"/>
                                        <p:tgtEl>
                                          <p:spTgt spid="73"/>
                                        </p:tgtEl>
                                      </p:cBhvr>
                                    </p:animEffect>
                                  </p:childTnLst>
                                </p:cTn>
                              </p:par>
                              <p:par>
                                <p:cTn id="133" presetID="16" presetClass="entr" presetSubtype="42" fill="hold" nodeType="withEffect">
                                  <p:stCondLst>
                                    <p:cond delay="0"/>
                                  </p:stCondLst>
                                  <p:childTnLst>
                                    <p:set>
                                      <p:cBhvr>
                                        <p:cTn id="134" dur="1" fill="hold">
                                          <p:stCondLst>
                                            <p:cond delay="0"/>
                                          </p:stCondLst>
                                        </p:cTn>
                                        <p:tgtEl>
                                          <p:spTgt spid="77"/>
                                        </p:tgtEl>
                                        <p:attrNameLst>
                                          <p:attrName>style.visibility</p:attrName>
                                        </p:attrNameLst>
                                      </p:cBhvr>
                                      <p:to>
                                        <p:strVal val="visible"/>
                                      </p:to>
                                    </p:set>
                                    <p:animEffect transition="in" filter="barn(outHorizontal)">
                                      <p:cBhvr>
                                        <p:cTn id="135" dur="500"/>
                                        <p:tgtEl>
                                          <p:spTgt spid="77"/>
                                        </p:tgtEl>
                                      </p:cBhvr>
                                    </p:animEffect>
                                  </p:childTnLst>
                                </p:cTn>
                              </p:par>
                            </p:childTnLst>
                          </p:cTn>
                        </p:par>
                        <p:par>
                          <p:cTn id="136" fill="hold">
                            <p:stCondLst>
                              <p:cond delay="500"/>
                            </p:stCondLst>
                            <p:childTnLst>
                              <p:par>
                                <p:cTn id="137" presetID="10" presetClass="entr" presetSubtype="0" fill="hold" grpId="0" nodeType="afterEffect">
                                  <p:stCondLst>
                                    <p:cond delay="0"/>
                                  </p:stCondLst>
                                  <p:childTnLst>
                                    <p:set>
                                      <p:cBhvr>
                                        <p:cTn id="138" dur="1" fill="hold">
                                          <p:stCondLst>
                                            <p:cond delay="0"/>
                                          </p:stCondLst>
                                        </p:cTn>
                                        <p:tgtEl>
                                          <p:spTgt spid="74"/>
                                        </p:tgtEl>
                                        <p:attrNameLst>
                                          <p:attrName>style.visibility</p:attrName>
                                        </p:attrNameLst>
                                      </p:cBhvr>
                                      <p:to>
                                        <p:strVal val="visible"/>
                                      </p:to>
                                    </p:set>
                                    <p:animEffect transition="in" filter="fade">
                                      <p:cBhvr>
                                        <p:cTn id="139" dur="500"/>
                                        <p:tgtEl>
                                          <p:spTgt spid="74"/>
                                        </p:tgtEl>
                                      </p:cBhvr>
                                    </p:animEffect>
                                  </p:childTnLst>
                                </p:cTn>
                              </p:par>
                            </p:childTnLst>
                          </p:cTn>
                        </p:par>
                        <p:par>
                          <p:cTn id="140" fill="hold">
                            <p:stCondLst>
                              <p:cond delay="1000"/>
                            </p:stCondLst>
                            <p:childTnLst>
                              <p:par>
                                <p:cTn id="141" presetID="10" presetClass="entr" presetSubtype="0" fill="hold" grpId="0" nodeType="afterEffect">
                                  <p:stCondLst>
                                    <p:cond delay="200"/>
                                  </p:stCondLst>
                                  <p:childTnLst>
                                    <p:set>
                                      <p:cBhvr>
                                        <p:cTn id="142" dur="1" fill="hold">
                                          <p:stCondLst>
                                            <p:cond delay="0"/>
                                          </p:stCondLst>
                                        </p:cTn>
                                        <p:tgtEl>
                                          <p:spTgt spid="76"/>
                                        </p:tgtEl>
                                        <p:attrNameLst>
                                          <p:attrName>style.visibility</p:attrName>
                                        </p:attrNameLst>
                                      </p:cBhvr>
                                      <p:to>
                                        <p:strVal val="visible"/>
                                      </p:to>
                                    </p:set>
                                    <p:animEffect transition="in" filter="fade">
                                      <p:cBhvr>
                                        <p:cTn id="143" dur="200"/>
                                        <p:tgtEl>
                                          <p:spTgt spid="76"/>
                                        </p:tgtEl>
                                      </p:cBhvr>
                                    </p:animEffect>
                                  </p:childTnLst>
                                </p:cTn>
                              </p:par>
                              <p:par>
                                <p:cTn id="144" presetID="10" presetClass="entr" presetSubtype="0" fill="hold" nodeType="withEffect">
                                  <p:stCondLst>
                                    <p:cond delay="0"/>
                                  </p:stCondLst>
                                  <p:childTnLst>
                                    <p:set>
                                      <p:cBhvr>
                                        <p:cTn id="145" dur="1" fill="hold">
                                          <p:stCondLst>
                                            <p:cond delay="0"/>
                                          </p:stCondLst>
                                        </p:cTn>
                                        <p:tgtEl>
                                          <p:spTgt spid="75"/>
                                        </p:tgtEl>
                                        <p:attrNameLst>
                                          <p:attrName>style.visibility</p:attrName>
                                        </p:attrNameLst>
                                      </p:cBhvr>
                                      <p:to>
                                        <p:strVal val="visible"/>
                                      </p:to>
                                    </p:set>
                                    <p:animEffect transition="in" filter="fade">
                                      <p:cBhvr>
                                        <p:cTn id="146" dur="200"/>
                                        <p:tgtEl>
                                          <p:spTgt spid="75"/>
                                        </p:tgtEl>
                                      </p:cBhvr>
                                    </p:animEffect>
                                  </p:childTnLst>
                                </p:cTn>
                              </p:par>
                            </p:childTnLst>
                          </p:cTn>
                        </p:par>
                      </p:childTnLst>
                    </p:cTn>
                  </p:par>
                  <p:par>
                    <p:cTn id="147" fill="hold">
                      <p:stCondLst>
                        <p:cond delay="indefinite"/>
                      </p:stCondLst>
                      <p:childTnLst>
                        <p:par>
                          <p:cTn id="148" fill="hold">
                            <p:stCondLst>
                              <p:cond delay="0"/>
                            </p:stCondLst>
                            <p:childTnLst>
                              <p:par>
                                <p:cTn id="149" presetID="10" presetClass="entr" presetSubtype="0" fill="hold" grpId="0" nodeType="clickEffect">
                                  <p:stCondLst>
                                    <p:cond delay="0"/>
                                  </p:stCondLst>
                                  <p:childTnLst>
                                    <p:set>
                                      <p:cBhvr>
                                        <p:cTn id="150" dur="1" fill="hold">
                                          <p:stCondLst>
                                            <p:cond delay="0"/>
                                          </p:stCondLst>
                                        </p:cTn>
                                        <p:tgtEl>
                                          <p:spTgt spid="78"/>
                                        </p:tgtEl>
                                        <p:attrNameLst>
                                          <p:attrName>style.visibility</p:attrName>
                                        </p:attrNameLst>
                                      </p:cBhvr>
                                      <p:to>
                                        <p:strVal val="visible"/>
                                      </p:to>
                                    </p:set>
                                    <p:animEffect transition="in" filter="fade">
                                      <p:cBhvr>
                                        <p:cTn id="151" dur="500"/>
                                        <p:tgtEl>
                                          <p:spTgt spid="78"/>
                                        </p:tgtEl>
                                      </p:cBhvr>
                                    </p:animEffect>
                                  </p:childTnLst>
                                </p:cTn>
                              </p:par>
                            </p:childTnLst>
                          </p:cTn>
                        </p:par>
                        <p:par>
                          <p:cTn id="152" fill="hold">
                            <p:stCondLst>
                              <p:cond delay="500"/>
                            </p:stCondLst>
                            <p:childTnLst>
                              <p:par>
                                <p:cTn id="153" presetID="10" presetClass="entr" presetSubtype="0" fill="hold" grpId="0" nodeType="afterEffect">
                                  <p:stCondLst>
                                    <p:cond delay="500"/>
                                  </p:stCondLst>
                                  <p:childTnLst>
                                    <p:set>
                                      <p:cBhvr>
                                        <p:cTn id="154" dur="1" fill="hold">
                                          <p:stCondLst>
                                            <p:cond delay="0"/>
                                          </p:stCondLst>
                                        </p:cTn>
                                        <p:tgtEl>
                                          <p:spTgt spid="79"/>
                                        </p:tgtEl>
                                        <p:attrNameLst>
                                          <p:attrName>style.visibility</p:attrName>
                                        </p:attrNameLst>
                                      </p:cBhvr>
                                      <p:to>
                                        <p:strVal val="visible"/>
                                      </p:to>
                                    </p:set>
                                    <p:animEffect transition="in" filter="fade">
                                      <p:cBhvr>
                                        <p:cTn id="155" dur="200"/>
                                        <p:tgtEl>
                                          <p:spTgt spid="79"/>
                                        </p:tgtEl>
                                      </p:cBhvr>
                                    </p:animEffect>
                                  </p:childTnLst>
                                </p:cTn>
                              </p:par>
                              <p:par>
                                <p:cTn id="156" presetID="10" presetClass="entr" presetSubtype="0" fill="hold" nodeType="withEffect">
                                  <p:stCondLst>
                                    <p:cond delay="500"/>
                                  </p:stCondLst>
                                  <p:childTnLst>
                                    <p:set>
                                      <p:cBhvr>
                                        <p:cTn id="157" dur="1" fill="hold">
                                          <p:stCondLst>
                                            <p:cond delay="0"/>
                                          </p:stCondLst>
                                        </p:cTn>
                                        <p:tgtEl>
                                          <p:spTgt spid="80"/>
                                        </p:tgtEl>
                                        <p:attrNameLst>
                                          <p:attrName>style.visibility</p:attrName>
                                        </p:attrNameLst>
                                      </p:cBhvr>
                                      <p:to>
                                        <p:strVal val="visible"/>
                                      </p:to>
                                    </p:set>
                                    <p:animEffect transition="in" filter="fade">
                                      <p:cBhvr>
                                        <p:cTn id="158" dur="200"/>
                                        <p:tgtEl>
                                          <p:spTgt spid="80"/>
                                        </p:tgtEl>
                                      </p:cBhvr>
                                    </p:animEffect>
                                  </p:childTnLst>
                                </p:cTn>
                              </p:par>
                            </p:childTnLst>
                          </p:cTn>
                        </p:par>
                      </p:childTnLst>
                    </p:cTn>
                  </p:par>
                  <p:par>
                    <p:cTn id="159" fill="hold">
                      <p:stCondLst>
                        <p:cond delay="indefinite"/>
                      </p:stCondLst>
                      <p:childTnLst>
                        <p:par>
                          <p:cTn id="160" fill="hold">
                            <p:stCondLst>
                              <p:cond delay="0"/>
                            </p:stCondLst>
                            <p:childTnLst>
                              <p:par>
                                <p:cTn id="161" presetID="10" presetClass="entr" presetSubtype="0" fill="hold" grpId="0" nodeType="clickEffect">
                                  <p:stCondLst>
                                    <p:cond delay="0"/>
                                  </p:stCondLst>
                                  <p:childTnLst>
                                    <p:set>
                                      <p:cBhvr>
                                        <p:cTn id="162" dur="1" fill="hold">
                                          <p:stCondLst>
                                            <p:cond delay="0"/>
                                          </p:stCondLst>
                                        </p:cTn>
                                        <p:tgtEl>
                                          <p:spTgt spid="83"/>
                                        </p:tgtEl>
                                        <p:attrNameLst>
                                          <p:attrName>style.visibility</p:attrName>
                                        </p:attrNameLst>
                                      </p:cBhvr>
                                      <p:to>
                                        <p:strVal val="visible"/>
                                      </p:to>
                                    </p:set>
                                    <p:animEffect transition="in" filter="fade">
                                      <p:cBhvr>
                                        <p:cTn id="163" dur="200"/>
                                        <p:tgtEl>
                                          <p:spTgt spid="83"/>
                                        </p:tgtEl>
                                      </p:cBhvr>
                                    </p:animEffect>
                                  </p:childTnLst>
                                </p:cTn>
                              </p:par>
                            </p:childTnLst>
                          </p:cTn>
                        </p:par>
                        <p:par>
                          <p:cTn id="164" fill="hold">
                            <p:stCondLst>
                              <p:cond delay="200"/>
                            </p:stCondLst>
                            <p:childTnLst>
                              <p:par>
                                <p:cTn id="165" presetID="10" presetClass="entr" presetSubtype="0" fill="hold" grpId="0" nodeType="afterEffect">
                                  <p:stCondLst>
                                    <p:cond delay="200"/>
                                  </p:stCondLst>
                                  <p:childTnLst>
                                    <p:set>
                                      <p:cBhvr>
                                        <p:cTn id="166" dur="1" fill="hold">
                                          <p:stCondLst>
                                            <p:cond delay="0"/>
                                          </p:stCondLst>
                                        </p:cTn>
                                        <p:tgtEl>
                                          <p:spTgt spid="82"/>
                                        </p:tgtEl>
                                        <p:attrNameLst>
                                          <p:attrName>style.visibility</p:attrName>
                                        </p:attrNameLst>
                                      </p:cBhvr>
                                      <p:to>
                                        <p:strVal val="visible"/>
                                      </p:to>
                                    </p:set>
                                    <p:animEffect transition="in" filter="fade">
                                      <p:cBhvr>
                                        <p:cTn id="167" dur="200"/>
                                        <p:tgtEl>
                                          <p:spTgt spid="82"/>
                                        </p:tgtEl>
                                      </p:cBhvr>
                                    </p:animEffect>
                                  </p:childTnLst>
                                </p:cTn>
                              </p:par>
                            </p:childTnLst>
                          </p:cTn>
                        </p:par>
                        <p:par>
                          <p:cTn id="168" fill="hold">
                            <p:stCondLst>
                              <p:cond delay="600"/>
                            </p:stCondLst>
                            <p:childTnLst>
                              <p:par>
                                <p:cTn id="169" presetID="10" presetClass="entr" presetSubtype="0" fill="hold" grpId="0" nodeType="afterEffect">
                                  <p:stCondLst>
                                    <p:cond delay="200"/>
                                  </p:stCondLst>
                                  <p:childTnLst>
                                    <p:set>
                                      <p:cBhvr>
                                        <p:cTn id="170" dur="1" fill="hold">
                                          <p:stCondLst>
                                            <p:cond delay="0"/>
                                          </p:stCondLst>
                                        </p:cTn>
                                        <p:tgtEl>
                                          <p:spTgt spid="84"/>
                                        </p:tgtEl>
                                        <p:attrNameLst>
                                          <p:attrName>style.visibility</p:attrName>
                                        </p:attrNameLst>
                                      </p:cBhvr>
                                      <p:to>
                                        <p:strVal val="visible"/>
                                      </p:to>
                                    </p:set>
                                    <p:animEffect transition="in" filter="fade">
                                      <p:cBhvr>
                                        <p:cTn id="171" dur="200"/>
                                        <p:tgtEl>
                                          <p:spTgt spid="84"/>
                                        </p:tgtEl>
                                      </p:cBhvr>
                                    </p:animEffect>
                                  </p:childTnLst>
                                </p:cTn>
                              </p:par>
                            </p:childTnLst>
                          </p:cTn>
                        </p:par>
                        <p:par>
                          <p:cTn id="172" fill="hold">
                            <p:stCondLst>
                              <p:cond delay="1000"/>
                            </p:stCondLst>
                            <p:childTnLst>
                              <p:par>
                                <p:cTn id="173" presetID="10" presetClass="entr" presetSubtype="0" fill="hold" grpId="0" nodeType="afterEffect">
                                  <p:stCondLst>
                                    <p:cond delay="200"/>
                                  </p:stCondLst>
                                  <p:childTnLst>
                                    <p:set>
                                      <p:cBhvr>
                                        <p:cTn id="174" dur="1" fill="hold">
                                          <p:stCondLst>
                                            <p:cond delay="0"/>
                                          </p:stCondLst>
                                        </p:cTn>
                                        <p:tgtEl>
                                          <p:spTgt spid="81"/>
                                        </p:tgtEl>
                                        <p:attrNameLst>
                                          <p:attrName>style.visibility</p:attrName>
                                        </p:attrNameLst>
                                      </p:cBhvr>
                                      <p:to>
                                        <p:strVal val="visible"/>
                                      </p:to>
                                    </p:set>
                                    <p:animEffect transition="in" filter="fade">
                                      <p:cBhvr>
                                        <p:cTn id="175" dur="2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45" grpId="0" animBg="1"/>
      <p:bldP spid="46" grpId="0" animBg="1"/>
      <p:bldP spid="47" grpId="0" animBg="1"/>
      <p:bldP spid="48" grpId="0" animBg="1"/>
      <p:bldP spid="49" grpId="0" animBg="1"/>
      <p:bldP spid="50" grpId="0" animBg="1"/>
      <p:bldP spid="53" grpId="0" animBg="1"/>
      <p:bldP spid="57" grpId="0" animBg="1"/>
      <p:bldP spid="58" grpId="0"/>
      <p:bldP spid="59" grpId="0" animBg="1"/>
      <p:bldP spid="61" grpId="0" animBg="1"/>
      <p:bldP spid="62" grpId="0" animBg="1"/>
      <p:bldP spid="63" grpId="0"/>
      <p:bldP spid="64" grpId="0" animBg="1"/>
      <p:bldP spid="65" grpId="0"/>
      <p:bldP spid="66" grpId="0" animBg="1"/>
      <p:bldP spid="67" grpId="0" animBg="1"/>
      <p:bldP spid="68" grpId="0" animBg="1"/>
      <p:bldP spid="69" grpId="0" animBg="1"/>
      <p:bldP spid="70" grpId="0" animBg="1"/>
      <p:bldP spid="72" grpId="0" animBg="1"/>
      <p:bldP spid="73" grpId="0" animBg="1"/>
      <p:bldP spid="74" grpId="0"/>
      <p:bldP spid="76" grpId="0" animBg="1"/>
      <p:bldP spid="78" grpId="0"/>
      <p:bldP spid="79" grpId="0" animBg="1"/>
      <p:bldP spid="81" grpId="0" animBg="1"/>
      <p:bldP spid="82" grpId="0" animBg="1"/>
      <p:bldP spid="83" grpId="0" animBg="1"/>
      <p:bldP spid="8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9D6A38-C3C2-4715-9602-190B33B64341}"/>
              </a:ext>
            </a:extLst>
          </p:cNvPr>
          <p:cNvSpPr>
            <a:spLocks noGrp="1"/>
          </p:cNvSpPr>
          <p:nvPr>
            <p:ph type="title"/>
          </p:nvPr>
        </p:nvSpPr>
        <p:spPr/>
        <p:txBody>
          <a:bodyPr/>
          <a:lstStyle/>
          <a:p>
            <a:r>
              <a:rPr lang="en-US" dirty="0"/>
              <a:t>Synapse Analytics Differentiators</a:t>
            </a:r>
          </a:p>
        </p:txBody>
      </p:sp>
      <p:sp>
        <p:nvSpPr>
          <p:cNvPr id="4" name="Text Placeholder 3">
            <a:extLst>
              <a:ext uri="{FF2B5EF4-FFF2-40B4-BE49-F238E27FC236}">
                <a16:creationId xmlns:a16="http://schemas.microsoft.com/office/drawing/2014/main" id="{8B2B31DB-2696-4DDA-917F-62356ADC6D4C}"/>
              </a:ext>
            </a:extLst>
          </p:cNvPr>
          <p:cNvSpPr>
            <a:spLocks noGrp="1"/>
          </p:cNvSpPr>
          <p:nvPr>
            <p:ph type="body" sz="quarter" idx="11"/>
          </p:nvPr>
        </p:nvSpPr>
        <p:spPr>
          <a:xfrm>
            <a:off x="426425" y="1788447"/>
            <a:ext cx="5555966" cy="2602491"/>
          </a:xfrm>
        </p:spPr>
        <p:txBody>
          <a:bodyPr/>
          <a:lstStyle/>
          <a:p>
            <a:pPr marL="342900" indent="-342900">
              <a:buFont typeface="+mj-lt"/>
              <a:buAutoNum type="arabicPeriod"/>
            </a:pPr>
            <a:r>
              <a:rPr lang="en-US" dirty="0"/>
              <a:t>Platform vs Point solution – </a:t>
            </a:r>
            <a:r>
              <a:rPr lang="en-US" b="0" dirty="0"/>
              <a:t>Synapse is a platform with deep integration between the warehouse, dev tools, data lake, integration layer, and data science (ML Studio/Spark). This is a huge advantage for customers in terms of </a:t>
            </a:r>
            <a:r>
              <a:rPr lang="en-US" b="0" i="1" dirty="0"/>
              <a:t>cost, complexity, implementation time, self-service BI, advanced analytics, and other downstream benefits</a:t>
            </a:r>
            <a:r>
              <a:rPr lang="en-US" b="0" dirty="0"/>
              <a:t>.  Snowflake is a DW point solution; Synapse is a holistic solution designed to work seamlessly to deliver much faster time-to-insight for data users.</a:t>
            </a:r>
          </a:p>
          <a:p>
            <a:pPr marL="342900" indent="-342900">
              <a:buFont typeface="+mj-lt"/>
              <a:buAutoNum type="arabicPeriod"/>
            </a:pPr>
            <a:r>
              <a:rPr lang="en-US" dirty="0"/>
              <a:t>Price/Performance – </a:t>
            </a:r>
            <a:r>
              <a:rPr lang="en-US" b="0" dirty="0"/>
              <a:t>Because of concurrency limitations, Snowflake’s answer to infinite scalability is to add more clusters. They don’t have advanced optimization within each cluster (e.g., workload isolation) so they have to spin up new clusters to ensure performance for a given user or query. Synapse has a number of ways to allocate resources within (and across) clusters – a level of granularity beyond the capability of Snowflake. Moreover, to get all the advanced features of Snowflake, customers need their most expensive version (business critical) – a surprise customers discover only after production deployment. This is one of the reasons why a bunch of prominent Snowflake customers are getting rid of Snowflake and coming back to Synapse.</a:t>
            </a:r>
          </a:p>
        </p:txBody>
      </p:sp>
      <p:sp>
        <p:nvSpPr>
          <p:cNvPr id="5" name="Text Placeholder 4">
            <a:extLst>
              <a:ext uri="{FF2B5EF4-FFF2-40B4-BE49-F238E27FC236}">
                <a16:creationId xmlns:a16="http://schemas.microsoft.com/office/drawing/2014/main" id="{2ACC61EA-DB02-4368-81C6-64E12FE7C948}"/>
              </a:ext>
            </a:extLst>
          </p:cNvPr>
          <p:cNvSpPr>
            <a:spLocks noGrp="1"/>
          </p:cNvSpPr>
          <p:nvPr>
            <p:ph type="body" sz="quarter" idx="13"/>
          </p:nvPr>
        </p:nvSpPr>
        <p:spPr>
          <a:xfrm>
            <a:off x="6209613" y="1773896"/>
            <a:ext cx="5547873" cy="4703852"/>
          </a:xfrm>
        </p:spPr>
        <p:txBody>
          <a:bodyPr/>
          <a:lstStyle/>
          <a:p>
            <a:pPr marL="342900" indent="-342900">
              <a:buFont typeface="+mj-lt"/>
              <a:buAutoNum type="arabicPeriod" startAt="3"/>
            </a:pPr>
            <a:r>
              <a:rPr lang="en-US" dirty="0"/>
              <a:t>Optimization *IS* Required</a:t>
            </a:r>
            <a:r>
              <a:rPr lang="en-US" b="0" dirty="0"/>
              <a:t> – Snowflake talks about how their product performs out of the box without optimization, yet complains the </a:t>
            </a:r>
            <a:r>
              <a:rPr lang="en-US" b="0" dirty="0" err="1"/>
              <a:t>GigaOm</a:t>
            </a:r>
            <a:r>
              <a:rPr lang="en-US" b="0" dirty="0"/>
              <a:t> TPC was not optimized. Weird. Synapse regularly beats Snowflake (and Google and Redshift) in performance benchmarks, both TCP and in individual customer POCs. While every customer is different, the fact that we provide a variety of facilities for tuning and optimizing queries, loads, and data distribution management. The result is that during POCs, we can demonstrate superior performance and *how we get there* rather than simply claiming that we perform optimally out-of-the-box. Snowflake makes that claim, but if that’s the case, why are they getting killed in TPCs? </a:t>
            </a:r>
          </a:p>
          <a:p>
            <a:pPr marL="342900" indent="-342900">
              <a:buFont typeface="+mj-lt"/>
              <a:buAutoNum type="arabicPeriod" startAt="3"/>
            </a:pPr>
            <a:r>
              <a:rPr lang="en-US" dirty="0"/>
              <a:t>Single vs. multiple tenants – </a:t>
            </a:r>
            <a:r>
              <a:rPr lang="en-US" b="0" dirty="0"/>
              <a:t>Snowflake runs in its own tenant; Synapse runs in customers’ tenants. With Snowflake running in a separate tenant, customers will suffer penalties on security, latency, cost, development and time to implementation. </a:t>
            </a:r>
          </a:p>
          <a:p>
            <a:pPr marL="342900" indent="-342900">
              <a:buFont typeface="+mj-lt"/>
              <a:buAutoNum type="arabicPeriod" startAt="3"/>
            </a:pPr>
            <a:r>
              <a:rPr lang="en-US" dirty="0"/>
              <a:t>DBAs are Most Definitely Required – </a:t>
            </a:r>
            <a:r>
              <a:rPr lang="en-US" b="0" dirty="0"/>
              <a:t>Snowflake still requires the customer to manage provisioning/monitoring clusters, debugging performance, managing users/groups/access control (including complex AD integration), setting auto-suspend, and cost containment.  </a:t>
            </a:r>
          </a:p>
        </p:txBody>
      </p:sp>
    </p:spTree>
    <p:extLst>
      <p:ext uri="{BB962C8B-B14F-4D97-AF65-F5344CB8AC3E}">
        <p14:creationId xmlns:p14="http://schemas.microsoft.com/office/powerpoint/2010/main" val="148861308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16C22A-333D-4066-B0AA-86B53FD3F36F}"/>
              </a:ext>
            </a:extLst>
          </p:cNvPr>
          <p:cNvSpPr>
            <a:spLocks noGrp="1"/>
          </p:cNvSpPr>
          <p:nvPr>
            <p:ph type="body" sz="quarter" idx="10"/>
          </p:nvPr>
        </p:nvSpPr>
        <p:spPr>
          <a:xfrm>
            <a:off x="426424" y="1120573"/>
            <a:ext cx="11339774" cy="5509200"/>
          </a:xfrm>
        </p:spPr>
        <p:txBody>
          <a:bodyPr/>
          <a:lstStyle/>
          <a:p>
            <a:pPr fontAlgn="base"/>
            <a:r>
              <a:rPr lang="en-US" sz="1200" i="1" dirty="0"/>
              <a:t>Data Warehouse “Built for the Cloud”</a:t>
            </a:r>
            <a:r>
              <a:rPr lang="en-US" sz="1200" dirty="0"/>
              <a:t> – while Snowflake is a newer data warehouse offering and thus has been designed specifically with cloud deployment in mind, it lacks key technology and capabilities that Azure Synapse Analytics offers given its 20-year history in data support and integration with common tools and technology, enabling Azure Synapse Analytics to excel in price performance and addressing the full range of customer requirements.  Example: no SQL support (JavaScript only)</a:t>
            </a:r>
          </a:p>
          <a:p>
            <a:pPr fontAlgn="base"/>
            <a:r>
              <a:rPr lang="en-US" sz="1200" b="1" i="1" dirty="0"/>
              <a:t>Unlimited Concurrency</a:t>
            </a:r>
            <a:r>
              <a:rPr lang="en-US" sz="1200" dirty="0"/>
              <a:t> – Snowflake preaches unlimited concurrency, but in order to scale past 8 concurrent queries, Snowflake requires customers to spin up additional clusters (more compute). This restriction means that for 400 concurrent queries, Snowflake would require 50 clusters, a very expensive way to scale and preventing cost predictability! By comparison, with the addition of Materialized Views and ResultSet caching, an Azure Synapse Analytics customer would need more than 10,000 unique concurrent queries to require additional capacity beyond what’s included out of the box.  </a:t>
            </a:r>
          </a:p>
          <a:p>
            <a:pPr fontAlgn="base"/>
            <a:r>
              <a:rPr lang="en-US" sz="1200" b="1" i="1" dirty="0"/>
              <a:t>No DBA required</a:t>
            </a:r>
            <a:r>
              <a:rPr lang="en-US" sz="1200" dirty="0"/>
              <a:t> – The claims of simplicity made by Snowflake are either false or weak attempts to gloss over the missing features in their immature platform. While Snowflake automates basic DBA tasks, they still require the customer to manage provisioning/monitoring clusters, debugging performance, managing users/groups/access control, setting auto-suspend, and cost containment. More importantly, Snowflake’s lack of DBA tuning and optimization capabilities prevents users from obtaining promised performance for critical workloads, something customers often discover too late! </a:t>
            </a:r>
          </a:p>
          <a:p>
            <a:pPr fontAlgn="base"/>
            <a:r>
              <a:rPr lang="en-US" sz="1200" dirty="0"/>
              <a:t>Security, for example, requires manual configuration in Snowflake. Although it is a one-off, customers should not underestimate the security configuration required. Added complexity increases the risk of errors made in implementation and may result in gaps in the implementation. </a:t>
            </a:r>
          </a:p>
          <a:p>
            <a:pPr fontAlgn="base"/>
            <a:r>
              <a:rPr lang="en-US" sz="1200" b="1" i="1" dirty="0"/>
              <a:t>Multi-cloud Support</a:t>
            </a:r>
            <a:r>
              <a:rPr lang="en-US" sz="1200" dirty="0"/>
              <a:t> – Snowflake supports Azure, AWS and Google today, and they tout this capability as a risk mitigation strategy for customers desiring to run analytics workloads seamlessly across clouds. However, running a single workload across multiple clouds adds significant complexity and cost overhead that is not obvious and tradeoffs should be fully understood. Azure provides the most comprehensive integrated stack for the entire modern data warehouse ranging from ingestion, through data lakes and warehouses, and up to cubes and visualization. Snowflake is only one piece of this solution and bridging across clouds creates fragmentation in the all-up analytics platform. </a:t>
            </a:r>
          </a:p>
          <a:p>
            <a:pPr fontAlgn="base"/>
            <a:r>
              <a:rPr lang="en-US" sz="1200" b="1" i="1" dirty="0"/>
              <a:t>Data Sharing</a:t>
            </a:r>
            <a:r>
              <a:rPr lang="en-US" sz="1200" dirty="0"/>
              <a:t> – Snowflake positions their capability to securely share data in-place among external parties as a key differentiator. However, Snowflake can only share data within its own proprietary format and thus is closed and inflexible.  Azure Data Share, a recently developed feature of Azure Synapse Analytics, enables sharing of </a:t>
            </a:r>
            <a:r>
              <a:rPr lang="en-US" sz="1200" u="sng" dirty="0"/>
              <a:t>any</a:t>
            </a:r>
            <a:r>
              <a:rPr lang="en-US" sz="1200" dirty="0"/>
              <a:t> data from a variety of sources securely within Azure. This means that Azure Synapse Analytics can share data as a snapshot across any non-Azure Synapse Analytics entity such as Open Source, Databricks, or ETL/ELT systems. </a:t>
            </a:r>
          </a:p>
          <a:p>
            <a:endParaRPr lang="en-US" sz="1200" dirty="0"/>
          </a:p>
        </p:txBody>
      </p:sp>
      <p:sp>
        <p:nvSpPr>
          <p:cNvPr id="3" name="Title 2">
            <a:extLst>
              <a:ext uri="{FF2B5EF4-FFF2-40B4-BE49-F238E27FC236}">
                <a16:creationId xmlns:a16="http://schemas.microsoft.com/office/drawing/2014/main" id="{E50B5372-A562-4B38-A727-A4EADF1D18FD}"/>
              </a:ext>
            </a:extLst>
          </p:cNvPr>
          <p:cNvSpPr>
            <a:spLocks noGrp="1"/>
          </p:cNvSpPr>
          <p:nvPr>
            <p:ph type="title"/>
          </p:nvPr>
        </p:nvSpPr>
        <p:spPr/>
        <p:txBody>
          <a:bodyPr/>
          <a:lstStyle/>
          <a:p>
            <a:r>
              <a:rPr lang="en-US" dirty="0"/>
              <a:t>Snowflake Objection Handling (30K-foot)	</a:t>
            </a:r>
          </a:p>
        </p:txBody>
      </p:sp>
    </p:spTree>
    <p:extLst>
      <p:ext uri="{BB962C8B-B14F-4D97-AF65-F5344CB8AC3E}">
        <p14:creationId xmlns:p14="http://schemas.microsoft.com/office/powerpoint/2010/main" val="75689656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BA91C-F497-47AB-8794-A2AE8A978CFA}"/>
              </a:ext>
            </a:extLst>
          </p:cNvPr>
          <p:cNvSpPr>
            <a:spLocks noGrp="1"/>
          </p:cNvSpPr>
          <p:nvPr>
            <p:ph type="title"/>
          </p:nvPr>
        </p:nvSpPr>
        <p:spPr/>
        <p:txBody>
          <a:bodyPr/>
          <a:lstStyle/>
          <a:p>
            <a:r>
              <a:rPr lang="en-US"/>
              <a:t>Feature summary</a:t>
            </a:r>
          </a:p>
        </p:txBody>
      </p:sp>
      <p:graphicFrame>
        <p:nvGraphicFramePr>
          <p:cNvPr id="6" name="Table 5">
            <a:extLst>
              <a:ext uri="{FF2B5EF4-FFF2-40B4-BE49-F238E27FC236}">
                <a16:creationId xmlns:a16="http://schemas.microsoft.com/office/drawing/2014/main" id="{ED36D00E-D5FC-4650-88B8-2721E2128333}"/>
              </a:ext>
            </a:extLst>
          </p:cNvPr>
          <p:cNvGraphicFramePr>
            <a:graphicFrameLocks noGrp="1"/>
          </p:cNvGraphicFramePr>
          <p:nvPr/>
        </p:nvGraphicFramePr>
        <p:xfrm>
          <a:off x="2209467" y="980605"/>
          <a:ext cx="8016719" cy="5747139"/>
        </p:xfrm>
        <a:graphic>
          <a:graphicData uri="http://schemas.openxmlformats.org/drawingml/2006/table">
            <a:tbl>
              <a:tblPr firstRow="1">
                <a:tableStyleId>{5C22544A-7EE6-4342-B048-85BDC9FD1C3A}</a:tableStyleId>
              </a:tblPr>
              <a:tblGrid>
                <a:gridCol w="2898648">
                  <a:extLst>
                    <a:ext uri="{9D8B030D-6E8A-4147-A177-3AD203B41FA5}">
                      <a16:colId xmlns:a16="http://schemas.microsoft.com/office/drawing/2014/main" val="1328604107"/>
                    </a:ext>
                  </a:extLst>
                </a:gridCol>
                <a:gridCol w="3127248">
                  <a:extLst>
                    <a:ext uri="{9D8B030D-6E8A-4147-A177-3AD203B41FA5}">
                      <a16:colId xmlns:a16="http://schemas.microsoft.com/office/drawing/2014/main" val="3333343044"/>
                    </a:ext>
                  </a:extLst>
                </a:gridCol>
                <a:gridCol w="1990823">
                  <a:extLst>
                    <a:ext uri="{9D8B030D-6E8A-4147-A177-3AD203B41FA5}">
                      <a16:colId xmlns:a16="http://schemas.microsoft.com/office/drawing/2014/main" val="1286231146"/>
                    </a:ext>
                  </a:extLst>
                </a:gridCol>
              </a:tblGrid>
              <a:tr h="370467">
                <a:tc>
                  <a:txBody>
                    <a:bodyPr/>
                    <a:lstStyle/>
                    <a:p>
                      <a:endParaRPr lang="en-US" sz="1800" b="0" dirty="0">
                        <a:solidFill>
                          <a:schemeClr val="tx2"/>
                        </a:solidFill>
                        <a:latin typeface="+mj-lt"/>
                      </a:endParaRPr>
                    </a:p>
                  </a:txBody>
                  <a:tcPr>
                    <a:lnB w="12700" cap="flat" cmpd="sng" algn="ctr">
                      <a:noFill/>
                      <a:prstDash val="solid"/>
                      <a:round/>
                      <a:headEnd type="none" w="med" len="med"/>
                      <a:tailEnd type="none" w="med" len="med"/>
                    </a:lnB>
                    <a:noFill/>
                  </a:tcPr>
                </a:tc>
                <a:tc>
                  <a:txBody>
                    <a:bodyPr/>
                    <a:lstStyle/>
                    <a:p>
                      <a:pPr algn="ctr"/>
                      <a:r>
                        <a:rPr lang="en-US" sz="1600" b="0" baseline="0" dirty="0">
                          <a:solidFill>
                            <a:schemeClr val="tx2"/>
                          </a:solidFill>
                          <a:latin typeface="+mj-lt"/>
                        </a:rPr>
                        <a:t>Synapse Analytics</a:t>
                      </a:r>
                    </a:p>
                  </a:txBody>
                  <a:tcPr anchor="ctr">
                    <a:lnB w="12700" cap="flat" cmpd="sng" algn="ctr">
                      <a:noFill/>
                      <a:prstDash val="solid"/>
                      <a:round/>
                      <a:headEnd type="none" w="med" len="med"/>
                      <a:tailEnd type="none" w="med" len="med"/>
                    </a:lnB>
                    <a:noFill/>
                  </a:tcPr>
                </a:tc>
                <a:tc>
                  <a:txBody>
                    <a:bodyPr/>
                    <a:lstStyle/>
                    <a:p>
                      <a:pPr algn="ctr"/>
                      <a:r>
                        <a:rPr lang="en-US" sz="1600" b="0">
                          <a:solidFill>
                            <a:schemeClr val="tx2"/>
                          </a:solidFill>
                          <a:latin typeface="+mj-lt"/>
                        </a:rPr>
                        <a:t>Snowflake</a:t>
                      </a:r>
                    </a:p>
                  </a:txBody>
                  <a:tcPr anchor="ctr">
                    <a:lnB w="12700" cap="flat" cmpd="sng" algn="ctr">
                      <a:noFill/>
                      <a:prstDash val="solid"/>
                      <a:round/>
                      <a:headEnd type="none" w="med" len="med"/>
                      <a:tailEnd type="none" w="med" len="med"/>
                    </a:lnB>
                    <a:noFill/>
                  </a:tcPr>
                </a:tc>
                <a:extLst>
                  <a:ext uri="{0D108BD9-81ED-4DB2-BD59-A6C34878D82A}">
                    <a16:rowId xmlns:a16="http://schemas.microsoft.com/office/drawing/2014/main" val="2838276160"/>
                  </a:ext>
                </a:extLst>
              </a:tr>
              <a:tr h="256032">
                <a:tc>
                  <a:txBody>
                    <a:bodyPr/>
                    <a:lstStyle/>
                    <a:p>
                      <a:r>
                        <a:rPr lang="en-US" sz="1000" b="1" kern="1200">
                          <a:solidFill>
                            <a:schemeClr val="dk1"/>
                          </a:solidFill>
                          <a:latin typeface="+mn-lt"/>
                          <a:ea typeface="+mn-ea"/>
                          <a:cs typeface="Segoe UI Semibold"/>
                        </a:rPr>
                        <a:t>Compute Properties</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97171694"/>
                  </a:ext>
                </a:extLst>
              </a:tr>
              <a:tr h="256032">
                <a:tc>
                  <a:txBody>
                    <a:bodyPr/>
                    <a:lstStyle/>
                    <a:p>
                      <a:pPr marL="182880" lvl="1" indent="0" algn="l" defTabSz="914400" rtl="0" eaLnBrk="1" latinLnBrk="0" hangingPunct="1"/>
                      <a:r>
                        <a:rPr lang="en-US" sz="1000" kern="1200">
                          <a:solidFill>
                            <a:schemeClr val="dk1"/>
                          </a:solidFill>
                          <a:latin typeface="+mn-lt"/>
                          <a:ea typeface="+mn-ea"/>
                          <a:cs typeface="Segoe UI"/>
                        </a:rPr>
                        <a:t>Separation of Storage and Compute</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086710013"/>
                  </a:ext>
                </a:extLst>
              </a:tr>
              <a:tr h="256032">
                <a:tc>
                  <a:txBody>
                    <a:bodyPr/>
                    <a:lstStyle/>
                    <a:p>
                      <a:pPr marL="182880" lvl="1" indent="0" algn="l" defTabSz="914400" rtl="0" eaLnBrk="1" latinLnBrk="0" hangingPunct="1"/>
                      <a:r>
                        <a:rPr lang="en-US" sz="1000" kern="1200">
                          <a:solidFill>
                            <a:schemeClr val="dk1"/>
                          </a:solidFill>
                          <a:latin typeface="+mn-lt"/>
                          <a:ea typeface="+mn-ea"/>
                          <a:cs typeface="Segoe UI"/>
                        </a:rPr>
                        <a:t>Elastic single cluster</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Yes (Manual)</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Yes (Manual)</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935916606"/>
                  </a:ext>
                </a:extLst>
              </a:tr>
              <a:tr h="256032">
                <a:tc>
                  <a:txBody>
                    <a:bodyPr/>
                    <a:lstStyle/>
                    <a:p>
                      <a:pPr marL="182880" lvl="1" indent="0" algn="l" defTabSz="914400" rtl="0" eaLnBrk="1" latinLnBrk="0" hangingPunct="1"/>
                      <a:r>
                        <a:rPr lang="en-US" sz="1000" kern="1200" dirty="0">
                          <a:solidFill>
                            <a:schemeClr val="dk1"/>
                          </a:solidFill>
                          <a:latin typeface="+mn-lt"/>
                          <a:ea typeface="+mn-ea"/>
                          <a:cs typeface="Segoe UI"/>
                        </a:rPr>
                        <a:t>Single cluster Workload Isolation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082298852"/>
                  </a:ext>
                </a:extLst>
              </a:tr>
              <a:tr h="256032">
                <a:tc>
                  <a:txBody>
                    <a:bodyPr/>
                    <a:lstStyle/>
                    <a:p>
                      <a:pPr marL="182880" lvl="1" indent="0" algn="l" defTabSz="914400" rtl="0" eaLnBrk="1" latinLnBrk="0" hangingPunct="1"/>
                      <a:r>
                        <a:rPr lang="en-US" sz="1000" kern="1200">
                          <a:solidFill>
                            <a:schemeClr val="dk1"/>
                          </a:solidFill>
                          <a:latin typeface="+mn-lt"/>
                          <a:ea typeface="+mn-ea"/>
                          <a:cs typeface="Segoe UI"/>
                        </a:rPr>
                        <a:t>Multi-cluster</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dirty="0">
                          <a:solidFill>
                            <a:schemeClr val="dk1"/>
                          </a:solidFill>
                          <a:latin typeface="+mn-lt"/>
                          <a:ea typeface="+mn-ea"/>
                          <a:cs typeface="Segoe UI"/>
                        </a:rPr>
                        <a:t>Mid-2020</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Yes (w/Auto-Scale)</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690796964"/>
                  </a:ext>
                </a:extLst>
              </a:tr>
              <a:tr h="256032">
                <a:tc>
                  <a:txBody>
                    <a:bodyPr/>
                    <a:lstStyle/>
                    <a:p>
                      <a:pPr marL="182880" lvl="1" indent="0" algn="l" defTabSz="914400" rtl="0" eaLnBrk="1" latinLnBrk="0" hangingPunct="1"/>
                      <a:r>
                        <a:rPr lang="en-US" sz="1000" kern="1200">
                          <a:solidFill>
                            <a:schemeClr val="dk1"/>
                          </a:solidFill>
                          <a:latin typeface="+mn-lt"/>
                          <a:ea typeface="+mn-ea"/>
                          <a:cs typeface="Segoe UI"/>
                        </a:rPr>
                        <a:t>Online Scaling</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dirty="0">
                          <a:solidFill>
                            <a:schemeClr val="dk1"/>
                          </a:solidFill>
                          <a:latin typeface="+mn-lt"/>
                          <a:ea typeface="+mn-ea"/>
                          <a:cs typeface="Segoe UI"/>
                        </a:rPr>
                        <a:t>Mid-2020</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52425870"/>
                  </a:ext>
                </a:extLst>
              </a:tr>
              <a:tr h="256032">
                <a:tc>
                  <a:txBody>
                    <a:bodyPr/>
                    <a:lstStyle/>
                    <a:p>
                      <a:pPr marL="182880" lvl="1" indent="0" algn="l" defTabSz="914400" rtl="0" eaLnBrk="1" latinLnBrk="0" hangingPunct="1"/>
                      <a:r>
                        <a:rPr lang="en-US" sz="1000" kern="1200">
                          <a:solidFill>
                            <a:schemeClr val="dk1"/>
                          </a:solidFill>
                          <a:latin typeface="+mn-lt"/>
                          <a:ea typeface="+mn-ea"/>
                          <a:cs typeface="Segoe UI"/>
                        </a:rPr>
                        <a:t>Max cluster concurrency</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128</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mn-lt"/>
                          <a:ea typeface="+mn-ea"/>
                          <a:cs typeface="Segoe UI"/>
                        </a:rPr>
                        <a:t>8</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1096269"/>
                  </a:ext>
                </a:extLst>
              </a:tr>
              <a:tr h="256032">
                <a:tc>
                  <a:txBody>
                    <a:bodyPr/>
                    <a:lstStyle/>
                    <a:p>
                      <a:pPr algn="l"/>
                      <a:endParaRPr lang="en-US" sz="1000" b="1">
                        <a:latin typeface="+mn-lt"/>
                        <a:cs typeface="Segoe UI Semibold" panose="020B0702040204020203" pitchFamily="34" charset="0"/>
                      </a:endParaRPr>
                    </a:p>
                  </a:txBody>
                  <a:tcPr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endParaRPr>
                    </a:p>
                  </a:txBody>
                  <a:tcPr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endParaRPr>
                    </a:p>
                  </a:txBody>
                  <a:tcPr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75888645"/>
                  </a:ext>
                </a:extLst>
              </a:tr>
              <a:tr h="256032">
                <a:tc>
                  <a:txBody>
                    <a:bodyPr/>
                    <a:lstStyle/>
                    <a:p>
                      <a:pPr algn="l"/>
                      <a:r>
                        <a:rPr lang="en-US" sz="1000" b="1">
                          <a:latin typeface="+mn-lt"/>
                          <a:cs typeface="Segoe UI Semibold"/>
                        </a:rPr>
                        <a:t>Enterprise Class Data Structures</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79857791"/>
                  </a:ext>
                </a:extLst>
              </a:tr>
              <a:tr h="256032">
                <a:tc>
                  <a:txBody>
                    <a:bodyPr/>
                    <a:lstStyle/>
                    <a:p>
                      <a:pPr marL="182880" lvl="1" indent="0" algn="l"/>
                      <a:r>
                        <a:rPr lang="en-US" sz="1000">
                          <a:latin typeface="+mn-lt"/>
                          <a:cs typeface="Segoe UI"/>
                        </a:rPr>
                        <a:t>Replicated Tables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491442428"/>
                  </a:ext>
                </a:extLst>
              </a:tr>
              <a:tr h="256032">
                <a:tc>
                  <a:txBody>
                    <a:bodyPr/>
                    <a:lstStyle/>
                    <a:p>
                      <a:pPr marL="182880" lvl="1" indent="0" algn="l"/>
                      <a:r>
                        <a:rPr lang="en-US" sz="1000">
                          <a:latin typeface="+mn-lt"/>
                          <a:cs typeface="Segoe UI"/>
                        </a:rPr>
                        <a:t>Table Partitioning</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317136244"/>
                  </a:ext>
                </a:extLst>
              </a:tr>
              <a:tr h="256032">
                <a:tc>
                  <a:txBody>
                    <a:bodyPr/>
                    <a:lstStyle/>
                    <a:p>
                      <a:pPr marL="182880" lvl="1" indent="0" algn="l"/>
                      <a:r>
                        <a:rPr lang="en-US" sz="1000">
                          <a:latin typeface="+mn-lt"/>
                          <a:cs typeface="Segoe UI"/>
                        </a:rPr>
                        <a:t>Non-clustered Indexes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481963597"/>
                  </a:ext>
                </a:extLst>
              </a:tr>
              <a:tr h="256032">
                <a:tc>
                  <a:txBody>
                    <a:bodyPr/>
                    <a:lstStyle/>
                    <a:p>
                      <a:pPr marL="182880" lvl="1" indent="0" algn="l"/>
                      <a:r>
                        <a:rPr lang="en-US" sz="1000">
                          <a:latin typeface="+mn-lt"/>
                          <a:cs typeface="Segoe UI"/>
                        </a:rPr>
                        <a:t>Fast Load Heap Tables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536343015"/>
                  </a:ext>
                </a:extLst>
              </a:tr>
              <a:tr h="256032">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a:rPr>
                        <a:t>Ordered </a:t>
                      </a:r>
                      <a:r>
                        <a:rPr lang="en-US" sz="1000" err="1">
                          <a:latin typeface="+mn-lt"/>
                          <a:cs typeface="Segoe UI"/>
                        </a:rPr>
                        <a:t>Columnstore</a:t>
                      </a:r>
                      <a:endParaRPr lang="en-US" sz="1000">
                        <a:latin typeface="+mn-lt"/>
                        <a:cs typeface="Segoe UI"/>
                      </a:endParaRP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dirty="0">
                          <a:latin typeface="+mn-lt"/>
                          <a:cs typeface="Segoe UI"/>
                        </a:rPr>
                        <a:t>No (Coming Soon)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851789359"/>
                  </a:ext>
                </a:extLst>
              </a:tr>
              <a:tr h="256032">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a:rPr>
                        <a:t>Native Complex Type (JSON/XML) support</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dirty="0">
                          <a:latin typeface="+mn-lt"/>
                          <a:cs typeface="Segoe UI"/>
                        </a:rPr>
                        <a:t>Mid-2020</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952025695"/>
                  </a:ext>
                </a:extLst>
              </a:tr>
              <a:tr h="256032">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a:rPr>
                        <a:t>Materialized Views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dirty="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 (Preview)</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4203576122"/>
                  </a:ext>
                </a:extLst>
              </a:tr>
              <a:tr h="256032">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err="1">
                          <a:latin typeface="+mn-lt"/>
                          <a:cs typeface="Segoe UI"/>
                        </a:rPr>
                        <a:t>Resultset</a:t>
                      </a:r>
                      <a:r>
                        <a:rPr lang="en-US" sz="1000">
                          <a:latin typeface="+mn-lt"/>
                          <a:cs typeface="Segoe UI"/>
                        </a:rPr>
                        <a:t> Cache</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dirty="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094542755"/>
                  </a:ext>
                </a:extLst>
              </a:tr>
              <a:tr h="256032">
                <a:tc>
                  <a:txBody>
                    <a:bodyPr/>
                    <a:lstStyle/>
                    <a:p>
                      <a:pPr marL="228600" marR="0" lvl="1" indent="0" algn="l" defTabSz="914400" rtl="0" eaLnBrk="1" fontAlgn="auto" latinLnBrk="0" hangingPunct="1">
                        <a:lnSpc>
                          <a:spcPct val="100000"/>
                        </a:lnSpc>
                        <a:spcBef>
                          <a:spcPts val="0"/>
                        </a:spcBef>
                        <a:spcAft>
                          <a:spcPts val="0"/>
                        </a:spcAft>
                        <a:buClrTx/>
                        <a:buSzTx/>
                        <a:buFontTx/>
                        <a:buNone/>
                        <a:tabLst/>
                        <a:defRPr/>
                      </a:pPr>
                      <a:endParaRPr lang="en-US" sz="1000">
                        <a:latin typeface="+mn-lt"/>
                        <a:cs typeface="Segoe UI" panose="020B0502040204020203" pitchFamily="34" charset="0"/>
                      </a:endParaRPr>
                    </a:p>
                  </a:txBody>
                  <a:tcPr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cs typeface="Segoe UI" panose="020B0502040204020203" pitchFamily="34" charset="0"/>
                      </a:endParaRPr>
                    </a:p>
                  </a:txBody>
                  <a:tcPr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cs typeface="Segoe UI" panose="020B0502040204020203" pitchFamily="34" charset="0"/>
                      </a:endParaRPr>
                    </a:p>
                  </a:txBody>
                  <a:tcPr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52476688"/>
                  </a:ext>
                </a:extLst>
              </a:tr>
              <a:tr h="256032">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000" b="1" kern="1200">
                          <a:solidFill>
                            <a:schemeClr val="dk1"/>
                          </a:solidFill>
                          <a:latin typeface="+mn-lt"/>
                          <a:ea typeface="+mn-ea"/>
                          <a:cs typeface="Segoe UI Semibold"/>
                        </a:rPr>
                        <a:t>Programmability</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cs typeface="Segoe UI" panose="020B0502040204020203"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latin typeface="+mn-lt"/>
                        <a:cs typeface="Segoe UI" panose="020B0502040204020203"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5609236"/>
                  </a:ext>
                </a:extLst>
              </a:tr>
              <a:tr h="256032">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a:rPr>
                        <a:t>Stored Procedures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dirty="0">
                          <a:latin typeface="+mn-lt"/>
                          <a:cs typeface="Segoe UI"/>
                        </a:rPr>
                        <a:t>No (Coming Soon)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957262565"/>
                  </a:ext>
                </a:extLst>
              </a:tr>
              <a:tr h="256032">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a:rPr>
                        <a:t>Functions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dirty="0">
                          <a:latin typeface="+mn-lt"/>
                          <a:cs typeface="Segoe UI"/>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117155326"/>
                  </a:ext>
                </a:extLst>
              </a:tr>
            </a:tbl>
          </a:graphicData>
        </a:graphic>
      </p:graphicFrame>
      <p:pic>
        <p:nvPicPr>
          <p:cNvPr id="9" name="Picture 8">
            <a:extLst>
              <a:ext uri="{FF2B5EF4-FFF2-40B4-BE49-F238E27FC236}">
                <a16:creationId xmlns:a16="http://schemas.microsoft.com/office/drawing/2014/main" id="{5A15DB2B-01A3-4872-816A-031EC5C64E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1795" y="927382"/>
            <a:ext cx="411480" cy="411480"/>
          </a:xfrm>
          <a:prstGeom prst="rect">
            <a:avLst/>
          </a:prstGeom>
        </p:spPr>
      </p:pic>
      <p:pic>
        <p:nvPicPr>
          <p:cNvPr id="10" name="Picture 9">
            <a:extLst>
              <a:ext uri="{FF2B5EF4-FFF2-40B4-BE49-F238E27FC236}">
                <a16:creationId xmlns:a16="http://schemas.microsoft.com/office/drawing/2014/main" id="{A6D7945A-9411-47DA-92F0-3A367722F869}"/>
              </a:ext>
            </a:extLst>
          </p:cNvPr>
          <p:cNvPicPr>
            <a:picLocks noChangeAspect="1"/>
          </p:cNvPicPr>
          <p:nvPr/>
        </p:nvPicPr>
        <p:blipFill rotWithShape="1">
          <a:blip r:embed="rId4">
            <a:extLst>
              <a:ext uri="{28A0092B-C50C-407E-A947-70E740481C1C}">
                <a14:useLocalDpi xmlns:a14="http://schemas.microsoft.com/office/drawing/2010/main" val="0"/>
              </a:ext>
            </a:extLst>
          </a:blip>
          <a:srcRect t="19527" r="74050" b="23522"/>
          <a:stretch/>
        </p:blipFill>
        <p:spPr>
          <a:xfrm>
            <a:off x="8224995" y="927381"/>
            <a:ext cx="407873" cy="411480"/>
          </a:xfrm>
          <a:prstGeom prst="rect">
            <a:avLst/>
          </a:prstGeom>
        </p:spPr>
      </p:pic>
    </p:spTree>
    <p:extLst>
      <p:ext uri="{BB962C8B-B14F-4D97-AF65-F5344CB8AC3E}">
        <p14:creationId xmlns:p14="http://schemas.microsoft.com/office/powerpoint/2010/main" val="145759379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4096CDD-431E-4DF9-8E84-A6B9A87AE23E}"/>
              </a:ext>
            </a:extLst>
          </p:cNvPr>
          <p:cNvSpPr>
            <a:spLocks noGrp="1"/>
          </p:cNvSpPr>
          <p:nvPr>
            <p:ph type="title"/>
          </p:nvPr>
        </p:nvSpPr>
        <p:spPr/>
        <p:txBody>
          <a:bodyPr/>
          <a:lstStyle/>
          <a:p>
            <a:r>
              <a:rPr lang="en-US"/>
              <a:t>Feature summary</a:t>
            </a:r>
          </a:p>
        </p:txBody>
      </p:sp>
      <p:graphicFrame>
        <p:nvGraphicFramePr>
          <p:cNvPr id="8" name="Table 7">
            <a:extLst>
              <a:ext uri="{FF2B5EF4-FFF2-40B4-BE49-F238E27FC236}">
                <a16:creationId xmlns:a16="http://schemas.microsoft.com/office/drawing/2014/main" id="{358AABE1-8E75-4131-BAC6-04A964A5CC60}"/>
              </a:ext>
            </a:extLst>
          </p:cNvPr>
          <p:cNvGraphicFramePr>
            <a:graphicFrameLocks noGrp="1"/>
          </p:cNvGraphicFramePr>
          <p:nvPr/>
        </p:nvGraphicFramePr>
        <p:xfrm>
          <a:off x="2212848" y="980605"/>
          <a:ext cx="8019288" cy="4108704"/>
        </p:xfrm>
        <a:graphic>
          <a:graphicData uri="http://schemas.openxmlformats.org/drawingml/2006/table">
            <a:tbl>
              <a:tblPr firstRow="1">
                <a:tableStyleId>{5C22544A-7EE6-4342-B048-85BDC9FD1C3A}</a:tableStyleId>
              </a:tblPr>
              <a:tblGrid>
                <a:gridCol w="2898648">
                  <a:extLst>
                    <a:ext uri="{9D8B030D-6E8A-4147-A177-3AD203B41FA5}">
                      <a16:colId xmlns:a16="http://schemas.microsoft.com/office/drawing/2014/main" val="1328604107"/>
                    </a:ext>
                  </a:extLst>
                </a:gridCol>
                <a:gridCol w="3127248">
                  <a:extLst>
                    <a:ext uri="{9D8B030D-6E8A-4147-A177-3AD203B41FA5}">
                      <a16:colId xmlns:a16="http://schemas.microsoft.com/office/drawing/2014/main" val="3333343044"/>
                    </a:ext>
                  </a:extLst>
                </a:gridCol>
                <a:gridCol w="1993392">
                  <a:extLst>
                    <a:ext uri="{9D8B030D-6E8A-4147-A177-3AD203B41FA5}">
                      <a16:colId xmlns:a16="http://schemas.microsoft.com/office/drawing/2014/main" val="1286231146"/>
                    </a:ext>
                  </a:extLst>
                </a:gridCol>
              </a:tblGrid>
              <a:tr h="374904">
                <a:tc>
                  <a:txBody>
                    <a:bodyPr/>
                    <a:lstStyle/>
                    <a:p>
                      <a:endParaRPr lang="en-US" sz="1600" b="0">
                        <a:solidFill>
                          <a:schemeClr val="tx2"/>
                        </a:solidFill>
                        <a:latin typeface="+mj-lt"/>
                      </a:endParaRPr>
                    </a:p>
                  </a:txBody>
                  <a:tcPr>
                    <a:lnB w="12700" cap="flat" cmpd="sng" algn="ctr">
                      <a:noFill/>
                      <a:prstDash val="solid"/>
                      <a:round/>
                      <a:headEnd type="none" w="med" len="med"/>
                      <a:tailEnd type="none" w="med" len="med"/>
                    </a:lnB>
                    <a:noFill/>
                  </a:tcPr>
                </a:tc>
                <a:tc>
                  <a:txBody>
                    <a:bodyPr/>
                    <a:lstStyle/>
                    <a:p>
                      <a:pPr algn="ctr"/>
                      <a:r>
                        <a:rPr lang="en-US" sz="1600" b="0" kern="1200" baseline="0" dirty="0">
                          <a:solidFill>
                            <a:schemeClr val="tx2"/>
                          </a:solidFill>
                          <a:latin typeface="+mn-lt"/>
                          <a:ea typeface="+mn-ea"/>
                          <a:cs typeface="+mn-cs"/>
                        </a:rPr>
                        <a:t>Synapse Analytics</a:t>
                      </a:r>
                    </a:p>
                  </a:txBody>
                  <a:tcPr anchor="ctr">
                    <a:lnB w="12700" cap="flat" cmpd="sng" algn="ctr">
                      <a:noFill/>
                      <a:prstDash val="solid"/>
                      <a:round/>
                      <a:headEnd type="none" w="med" len="med"/>
                      <a:tailEnd type="none" w="med" len="med"/>
                    </a:lnB>
                    <a:noFill/>
                  </a:tcPr>
                </a:tc>
                <a:tc>
                  <a:txBody>
                    <a:bodyPr/>
                    <a:lstStyle/>
                    <a:p>
                      <a:pPr algn="ctr"/>
                      <a:r>
                        <a:rPr lang="en-US" sz="1600" b="0">
                          <a:solidFill>
                            <a:schemeClr val="tx2"/>
                          </a:solidFill>
                          <a:latin typeface="+mj-lt"/>
                        </a:rPr>
                        <a:t>Snowflake</a:t>
                      </a:r>
                    </a:p>
                  </a:txBody>
                  <a:tcPr anchor="ctr">
                    <a:lnB w="12700" cap="flat" cmpd="sng" algn="ctr">
                      <a:noFill/>
                      <a:prstDash val="solid"/>
                      <a:round/>
                      <a:headEnd type="none" w="med" len="med"/>
                      <a:tailEnd type="none" w="med" len="med"/>
                    </a:lnB>
                    <a:noFill/>
                  </a:tcPr>
                </a:tc>
                <a:extLst>
                  <a:ext uri="{0D108BD9-81ED-4DB2-BD59-A6C34878D82A}">
                    <a16:rowId xmlns:a16="http://schemas.microsoft.com/office/drawing/2014/main" val="2838276160"/>
                  </a:ext>
                </a:extLst>
              </a:tr>
              <a:tr h="256032">
                <a:tc>
                  <a:txBody>
                    <a:bodyPr/>
                    <a:lstStyle/>
                    <a:p>
                      <a:r>
                        <a:rPr lang="en-US" sz="1000" b="1" kern="1200">
                          <a:solidFill>
                            <a:schemeClr val="dk1"/>
                          </a:solidFill>
                          <a:latin typeface="+mn-lt"/>
                          <a:ea typeface="Segoe UI Black" panose="020B0A02040204020203" pitchFamily="34" charset="0"/>
                          <a:cs typeface="Segoe UI Semibold" panose="020B0702040204020203" pitchFamily="34" charset="0"/>
                        </a:rPr>
                        <a:t>Pricing Model</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97171694"/>
                  </a:ext>
                </a:extLst>
              </a:tr>
              <a:tr h="256032">
                <a:tc>
                  <a:txBody>
                    <a:bodyPr/>
                    <a:lstStyle/>
                    <a:p>
                      <a:pPr marL="182880" lvl="1" indent="0" algn="l"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Billing Granularity</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Hour</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Second</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086710013"/>
                  </a:ext>
                </a:extLst>
              </a:tr>
              <a:tr h="256032">
                <a:tc>
                  <a:txBody>
                    <a:bodyPr/>
                    <a:lstStyle/>
                    <a:p>
                      <a:pPr marL="182880" lvl="1" indent="0" algn="l"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Reserved Capacity Discounts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Yes (March 2019)</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935916606"/>
                  </a:ext>
                </a:extLst>
              </a:tr>
              <a:tr h="256032">
                <a:tc>
                  <a:txBody>
                    <a:bodyPr/>
                    <a:lstStyle/>
                    <a:p>
                      <a:pPr marL="182880" lvl="1" indent="0" algn="l"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Pay-as-you-go time (no pay-per-query)</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690796964"/>
                  </a:ext>
                </a:extLst>
              </a:tr>
              <a:tr h="256032">
                <a:tc>
                  <a:txBody>
                    <a:bodyPr/>
                    <a:lstStyle/>
                    <a:p>
                      <a:pPr marL="182880"/>
                      <a:endParaRPr lang="en-US" sz="1000" b="1">
                        <a:latin typeface="Segoe UI Semibold" panose="020B0702040204020203" pitchFamily="34" charset="0"/>
                        <a:cs typeface="Segoe UI Semibold" panose="020B07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en-US" sz="1000"/>
                    </a:p>
                  </a:txBody>
                  <a:tcPr anchor="ct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en-US" sz="1000"/>
                    </a:p>
                  </a:txBody>
                  <a:tcPr anchor="ct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975888645"/>
                  </a:ext>
                </a:extLst>
              </a:tr>
              <a:tr h="256032">
                <a:tc>
                  <a:txBody>
                    <a:bodyPr/>
                    <a:lstStyle/>
                    <a:p>
                      <a:r>
                        <a:rPr lang="en-US" sz="1000" b="1" dirty="0">
                          <a:latin typeface="Segoe UI" panose="020B0502040204020203" pitchFamily="34" charset="0"/>
                          <a:cs typeface="Segoe UI" panose="020B0502040204020203" pitchFamily="34" charset="0"/>
                        </a:rPr>
                        <a:t>Workload Management</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79857791"/>
                  </a:ext>
                </a:extLst>
              </a:tr>
              <a:tr h="256032">
                <a:tc>
                  <a:txBody>
                    <a:bodyPr/>
                    <a:lstStyle/>
                    <a:p>
                      <a:pPr marL="182880" lvl="1" indent="0"/>
                      <a:r>
                        <a:rPr lang="en-US" sz="1000" dirty="0">
                          <a:latin typeface="Segoe UI" panose="020B0502040204020203" pitchFamily="34" charset="0"/>
                          <a:cs typeface="Segoe UI" panose="020B0502040204020203" pitchFamily="34" charset="0"/>
                        </a:rPr>
                        <a:t>Workload Classification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Segoe UI" panose="020B0502040204020203" pitchFamily="34" charset="0"/>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Segoe UI" panose="020B0502040204020203" pitchFamily="34" charset="0"/>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491442428"/>
                  </a:ext>
                </a:extLst>
              </a:tr>
              <a:tr h="256032">
                <a:tc>
                  <a:txBody>
                    <a:bodyPr/>
                    <a:lstStyle/>
                    <a:p>
                      <a:pPr marL="182880" lvl="1" indent="0"/>
                      <a:r>
                        <a:rPr lang="en-US" sz="1000" dirty="0">
                          <a:latin typeface="Segoe UI" panose="020B0502040204020203" pitchFamily="34" charset="0"/>
                          <a:cs typeface="Segoe UI" panose="020B0502040204020203" pitchFamily="34" charset="0"/>
                        </a:rPr>
                        <a:t>Workload Importance</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Segoe UI" panose="020B0502040204020203" pitchFamily="34" charset="0"/>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Segoe UI" panose="020B0502040204020203" pitchFamily="34" charset="0"/>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317136244"/>
                  </a:ext>
                </a:extLst>
              </a:tr>
              <a:tr h="256032">
                <a:tc>
                  <a:txBody>
                    <a:bodyPr/>
                    <a:lstStyle/>
                    <a:p>
                      <a:pPr marL="228600" marR="0" lvl="1" indent="0" algn="l" defTabSz="914400" rtl="0" eaLnBrk="1" fontAlgn="auto" latinLnBrk="0" hangingPunct="1">
                        <a:lnSpc>
                          <a:spcPct val="100000"/>
                        </a:lnSpc>
                        <a:spcBef>
                          <a:spcPts val="0"/>
                        </a:spcBef>
                        <a:spcAft>
                          <a:spcPts val="0"/>
                        </a:spcAft>
                        <a:buClrTx/>
                        <a:buSzTx/>
                        <a:buFontTx/>
                        <a:buNone/>
                        <a:tabLst/>
                        <a:defRPr/>
                      </a:pPr>
                      <a:endParaRPr lang="en-US" sz="1000">
                        <a:latin typeface="Segoe UI" panose="020B0502040204020203" pitchFamily="34" charset="0"/>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en-US" sz="1000">
                        <a:latin typeface="Segoe UI" panose="020B0502040204020203" pitchFamily="34" charset="0"/>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en-US" sz="1000">
                        <a:latin typeface="Segoe UI" panose="020B0502040204020203" pitchFamily="34" charset="0"/>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52476688"/>
                  </a:ext>
                </a:extLst>
              </a:tr>
              <a:tr h="256032">
                <a:tc>
                  <a:txBody>
                    <a:bodyPr/>
                    <a:lstStyle/>
                    <a:p>
                      <a:r>
                        <a:rPr lang="en-US" sz="1000" b="1" kern="1200">
                          <a:solidFill>
                            <a:schemeClr val="dk1"/>
                          </a:solidFill>
                          <a:latin typeface="Segoe UI" panose="020B0502040204020203" pitchFamily="34" charset="0"/>
                          <a:ea typeface="+mn-ea"/>
                          <a:cs typeface="Segoe UI" panose="020B0502040204020203" pitchFamily="34" charset="0"/>
                        </a:rPr>
                        <a:t>Automatic Maintenance </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000"/>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3388780"/>
                  </a:ext>
                </a:extLst>
              </a:tr>
              <a:tr h="256032">
                <a:tc>
                  <a:txBody>
                    <a:bodyPr/>
                    <a:lstStyle/>
                    <a:p>
                      <a:pPr marL="182880" lvl="1" indent="0" algn="l"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Automatic columnar index optimization (no index rebuild required)</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224460239"/>
                  </a:ext>
                </a:extLst>
              </a:tr>
              <a:tr h="256032">
                <a:tc>
                  <a:txBody>
                    <a:bodyPr/>
                    <a:lstStyle/>
                    <a:p>
                      <a:pPr marL="182880" lvl="1" indent="0" algn="l"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Automatic create &amp; update statistics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74552118"/>
                  </a:ext>
                </a:extLst>
              </a:tr>
              <a:tr h="256032">
                <a:tc>
                  <a:txBody>
                    <a:bodyPr/>
                    <a:lstStyle/>
                    <a:p>
                      <a:pPr marL="182880" lvl="1" indent="0" algn="l"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Automatic backup</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ctr" defTabSz="914400" rtl="0" eaLnBrk="1" latinLnBrk="0" hangingPunct="1"/>
                      <a:r>
                        <a:rPr lang="en-US" sz="1000" kern="1200">
                          <a:solidFill>
                            <a:schemeClr val="dk1"/>
                          </a:solidFill>
                          <a:latin typeface="Segoe UI" panose="020B0502040204020203" pitchFamily="34" charset="0"/>
                          <a:ea typeface="+mn-ea"/>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001248371"/>
                  </a:ext>
                </a:extLst>
              </a:tr>
              <a:tr h="265176">
                <a:tc>
                  <a:txBody>
                    <a:bodyPr/>
                    <a:lstStyle/>
                    <a:p>
                      <a:pPr marL="182880"/>
                      <a:endParaRPr lang="en-US" sz="1000" b="1">
                        <a:latin typeface="Segoe UI Semibold" panose="020B0702040204020203" pitchFamily="34" charset="0"/>
                        <a:cs typeface="Segoe UI Semibold" panose="020B0702040204020203" pitchFamily="34" charset="0"/>
                      </a:endParaRPr>
                    </a:p>
                  </a:txBody>
                  <a:tcPr>
                    <a:lnT w="12700" cap="flat" cmpd="sng" algn="ctr">
                      <a:solidFill>
                        <a:schemeClr val="tx2"/>
                      </a:solidFill>
                      <a:prstDash val="solid"/>
                      <a:round/>
                      <a:headEnd type="none" w="med" len="med"/>
                      <a:tailEnd type="none" w="med" len="med"/>
                    </a:lnT>
                    <a:noFill/>
                  </a:tcPr>
                </a:tc>
                <a:tc>
                  <a:txBody>
                    <a:bodyPr/>
                    <a:lstStyle/>
                    <a:p>
                      <a:pPr algn="ctr"/>
                      <a:endParaRPr lang="en-US" sz="1000"/>
                    </a:p>
                  </a:txBody>
                  <a:tcPr>
                    <a:lnT w="12700" cap="flat" cmpd="sng" algn="ctr">
                      <a:solidFill>
                        <a:schemeClr val="tx2"/>
                      </a:solidFill>
                      <a:prstDash val="solid"/>
                      <a:round/>
                      <a:headEnd type="none" w="med" len="med"/>
                      <a:tailEnd type="none" w="med" len="med"/>
                    </a:lnT>
                    <a:noFill/>
                  </a:tcPr>
                </a:tc>
                <a:tc>
                  <a:txBody>
                    <a:bodyPr/>
                    <a:lstStyle/>
                    <a:p>
                      <a:pPr algn="ctr"/>
                      <a:endParaRPr lang="en-US" sz="1000" dirty="0"/>
                    </a:p>
                  </a:txBody>
                  <a:tcPr>
                    <a:lnT w="12700" cap="flat" cmpd="sng" algn="ctr">
                      <a:solidFill>
                        <a:schemeClr val="tx2"/>
                      </a:solidFill>
                      <a:prstDash val="solid"/>
                      <a:round/>
                      <a:headEnd type="none" w="med" len="med"/>
                      <a:tailEnd type="none" w="med" len="med"/>
                    </a:lnT>
                    <a:noFill/>
                  </a:tcPr>
                </a:tc>
                <a:extLst>
                  <a:ext uri="{0D108BD9-81ED-4DB2-BD59-A6C34878D82A}">
                    <a16:rowId xmlns:a16="http://schemas.microsoft.com/office/drawing/2014/main" val="4061604383"/>
                  </a:ext>
                </a:extLst>
              </a:tr>
            </a:tbl>
          </a:graphicData>
        </a:graphic>
      </p:graphicFrame>
      <p:pic>
        <p:nvPicPr>
          <p:cNvPr id="11" name="Picture 10">
            <a:extLst>
              <a:ext uri="{FF2B5EF4-FFF2-40B4-BE49-F238E27FC236}">
                <a16:creationId xmlns:a16="http://schemas.microsoft.com/office/drawing/2014/main" id="{F875022A-2977-48AD-A8DF-9ED841FD75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1795" y="927382"/>
            <a:ext cx="411480" cy="411480"/>
          </a:xfrm>
          <a:prstGeom prst="rect">
            <a:avLst/>
          </a:prstGeom>
        </p:spPr>
      </p:pic>
      <p:pic>
        <p:nvPicPr>
          <p:cNvPr id="12" name="Picture 11">
            <a:extLst>
              <a:ext uri="{FF2B5EF4-FFF2-40B4-BE49-F238E27FC236}">
                <a16:creationId xmlns:a16="http://schemas.microsoft.com/office/drawing/2014/main" id="{A2AD389B-2FA7-498B-BA94-B112C3A44E28}"/>
              </a:ext>
            </a:extLst>
          </p:cNvPr>
          <p:cNvPicPr>
            <a:picLocks noChangeAspect="1"/>
          </p:cNvPicPr>
          <p:nvPr/>
        </p:nvPicPr>
        <p:blipFill rotWithShape="1">
          <a:blip r:embed="rId3">
            <a:extLst>
              <a:ext uri="{28A0092B-C50C-407E-A947-70E740481C1C}">
                <a14:useLocalDpi xmlns:a14="http://schemas.microsoft.com/office/drawing/2010/main" val="0"/>
              </a:ext>
            </a:extLst>
          </a:blip>
          <a:srcRect t="19527" r="74050" b="23522"/>
          <a:stretch/>
        </p:blipFill>
        <p:spPr>
          <a:xfrm>
            <a:off x="8224995" y="927381"/>
            <a:ext cx="407873" cy="411480"/>
          </a:xfrm>
          <a:prstGeom prst="rect">
            <a:avLst/>
          </a:prstGeom>
        </p:spPr>
      </p:pic>
    </p:spTree>
    <p:extLst>
      <p:ext uri="{BB962C8B-B14F-4D97-AF65-F5344CB8AC3E}">
        <p14:creationId xmlns:p14="http://schemas.microsoft.com/office/powerpoint/2010/main" val="64022260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1D337-53B4-473B-BCDA-7B943CF733EF}"/>
              </a:ext>
            </a:extLst>
          </p:cNvPr>
          <p:cNvSpPr>
            <a:spLocks noGrp="1"/>
          </p:cNvSpPr>
          <p:nvPr>
            <p:ph type="title"/>
          </p:nvPr>
        </p:nvSpPr>
        <p:spPr/>
        <p:txBody>
          <a:bodyPr/>
          <a:lstStyle/>
          <a:p>
            <a:r>
              <a:rPr lang="en-US">
                <a:latin typeface="Segoe UI Semibold" panose="020B0702040204020203" pitchFamily="34" charset="0"/>
                <a:cs typeface="Segoe UI Semibold" panose="020B0702040204020203" pitchFamily="34" charset="0"/>
              </a:rPr>
              <a:t>Feature summary</a:t>
            </a:r>
          </a:p>
        </p:txBody>
      </p:sp>
      <p:graphicFrame>
        <p:nvGraphicFramePr>
          <p:cNvPr id="10" name="Table 9">
            <a:extLst>
              <a:ext uri="{FF2B5EF4-FFF2-40B4-BE49-F238E27FC236}">
                <a16:creationId xmlns:a16="http://schemas.microsoft.com/office/drawing/2014/main" id="{0920E5FF-C7F1-49BE-A25E-6FB8AE7444C8}"/>
              </a:ext>
            </a:extLst>
          </p:cNvPr>
          <p:cNvGraphicFramePr>
            <a:graphicFrameLocks noGrp="1"/>
          </p:cNvGraphicFramePr>
          <p:nvPr>
            <p:extLst>
              <p:ext uri="{D42A27DB-BD31-4B8C-83A1-F6EECF244321}">
                <p14:modId xmlns:p14="http://schemas.microsoft.com/office/powerpoint/2010/main" val="1793169420"/>
              </p:ext>
            </p:extLst>
          </p:nvPr>
        </p:nvGraphicFramePr>
        <p:xfrm>
          <a:off x="1040129" y="978408"/>
          <a:ext cx="9193761" cy="5806440"/>
        </p:xfrm>
        <a:graphic>
          <a:graphicData uri="http://schemas.openxmlformats.org/drawingml/2006/table">
            <a:tbl>
              <a:tblPr firstRow="1">
                <a:tableStyleId>{5C22544A-7EE6-4342-B048-85BDC9FD1C3A}</a:tableStyleId>
              </a:tblPr>
              <a:tblGrid>
                <a:gridCol w="4070869">
                  <a:extLst>
                    <a:ext uri="{9D8B030D-6E8A-4147-A177-3AD203B41FA5}">
                      <a16:colId xmlns:a16="http://schemas.microsoft.com/office/drawing/2014/main" val="1328604107"/>
                    </a:ext>
                  </a:extLst>
                </a:gridCol>
                <a:gridCol w="3128623">
                  <a:extLst>
                    <a:ext uri="{9D8B030D-6E8A-4147-A177-3AD203B41FA5}">
                      <a16:colId xmlns:a16="http://schemas.microsoft.com/office/drawing/2014/main" val="3333343044"/>
                    </a:ext>
                  </a:extLst>
                </a:gridCol>
                <a:gridCol w="1994269">
                  <a:extLst>
                    <a:ext uri="{9D8B030D-6E8A-4147-A177-3AD203B41FA5}">
                      <a16:colId xmlns:a16="http://schemas.microsoft.com/office/drawing/2014/main" val="1286231146"/>
                    </a:ext>
                  </a:extLst>
                </a:gridCol>
              </a:tblGrid>
              <a:tr h="374904">
                <a:tc>
                  <a:txBody>
                    <a:bodyPr/>
                    <a:lstStyle/>
                    <a:p>
                      <a:endParaRPr lang="en-US" sz="1600" b="0">
                        <a:solidFill>
                          <a:schemeClr val="tx2"/>
                        </a:solidFill>
                        <a:latin typeface="+mj-lt"/>
                      </a:endParaRPr>
                    </a:p>
                  </a:txBody>
                  <a:tcPr anchor="ctr">
                    <a:lnB w="12700" cap="flat" cmpd="sng" algn="ctr">
                      <a:noFill/>
                      <a:prstDash val="solid"/>
                      <a:round/>
                      <a:headEnd type="none" w="med" len="med"/>
                      <a:tailEnd type="none" w="med" len="med"/>
                    </a:lnB>
                    <a:noFill/>
                  </a:tcPr>
                </a:tc>
                <a:tc>
                  <a:txBody>
                    <a:bodyPr/>
                    <a:lstStyle/>
                    <a:p>
                      <a:pPr algn="ctr"/>
                      <a:r>
                        <a:rPr lang="en-US" sz="1600" b="0" kern="1200" baseline="0" dirty="0">
                          <a:solidFill>
                            <a:schemeClr val="tx2"/>
                          </a:solidFill>
                          <a:latin typeface="+mn-lt"/>
                          <a:ea typeface="+mn-ea"/>
                          <a:cs typeface="+mn-cs"/>
                        </a:rPr>
                        <a:t>Synapse Analytics</a:t>
                      </a:r>
                    </a:p>
                  </a:txBody>
                  <a:tcPr anchor="ctr">
                    <a:lnB w="12700" cap="flat" cmpd="sng" algn="ctr">
                      <a:noFill/>
                      <a:prstDash val="solid"/>
                      <a:round/>
                      <a:headEnd type="none" w="med" len="med"/>
                      <a:tailEnd type="none" w="med" len="med"/>
                    </a:lnB>
                    <a:noFill/>
                  </a:tcPr>
                </a:tc>
                <a:tc>
                  <a:txBody>
                    <a:bodyPr/>
                    <a:lstStyle/>
                    <a:p>
                      <a:pPr algn="ctr"/>
                      <a:r>
                        <a:rPr lang="en-US" sz="1600" b="0">
                          <a:solidFill>
                            <a:schemeClr val="tx2"/>
                          </a:solidFill>
                          <a:latin typeface="+mj-lt"/>
                        </a:rPr>
                        <a:t>Snowflake</a:t>
                      </a:r>
                    </a:p>
                  </a:txBody>
                  <a:tcPr anchor="ctr">
                    <a:lnB w="12700" cap="flat" cmpd="sng" algn="ctr">
                      <a:noFill/>
                      <a:prstDash val="solid"/>
                      <a:round/>
                      <a:headEnd type="none" w="med" len="med"/>
                      <a:tailEnd type="none" w="med" len="med"/>
                    </a:lnB>
                    <a:noFill/>
                  </a:tcPr>
                </a:tc>
                <a:extLst>
                  <a:ext uri="{0D108BD9-81ED-4DB2-BD59-A6C34878D82A}">
                    <a16:rowId xmlns:a16="http://schemas.microsoft.com/office/drawing/2014/main" val="2838276160"/>
                  </a:ext>
                </a:extLst>
              </a:tr>
              <a:tr h="246888">
                <a:tc>
                  <a:txBody>
                    <a:bodyPr/>
                    <a:lstStyle/>
                    <a:p>
                      <a:r>
                        <a:rPr lang="en-US" sz="1000" b="1">
                          <a:latin typeface="+mn-lt"/>
                          <a:cs typeface="Segoe UI Semibold" panose="020B0702040204020203" pitchFamily="34" charset="0"/>
                        </a:rPr>
                        <a:t>Developer Productivity</a:t>
                      </a:r>
                    </a:p>
                  </a:txBody>
                  <a:tcPr anchor="ct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endParaRPr lang="en-US" sz="1000">
                        <a:latin typeface="+mn-lt"/>
                      </a:endParaRPr>
                    </a:p>
                  </a:txBody>
                  <a:tcPr anchor="ct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endParaRPr lang="en-US" sz="1000">
                        <a:latin typeface="+mn-lt"/>
                      </a:endParaRPr>
                    </a:p>
                  </a:txBody>
                  <a:tcPr anchor="ct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979857791"/>
                  </a:ext>
                </a:extLst>
              </a:tr>
              <a:tr h="246888">
                <a:tc>
                  <a:txBody>
                    <a:bodyPr/>
                    <a:lstStyle/>
                    <a:p>
                      <a:pPr marL="182880" lvl="1" indent="0"/>
                      <a:r>
                        <a:rPr lang="en-US" sz="1000">
                          <a:latin typeface="+mn-lt"/>
                          <a:cs typeface="Segoe UI" panose="020B0502040204020203" pitchFamily="34" charset="0"/>
                        </a:rPr>
                        <a:t>1</a:t>
                      </a:r>
                      <a:r>
                        <a:rPr lang="en-US" sz="1000" baseline="30000">
                          <a:latin typeface="+mn-lt"/>
                          <a:cs typeface="Segoe UI" panose="020B0502040204020203" pitchFamily="34" charset="0"/>
                        </a:rPr>
                        <a:t>st</a:t>
                      </a:r>
                      <a:r>
                        <a:rPr lang="en-US" sz="1000">
                          <a:latin typeface="+mn-lt"/>
                          <a:cs typeface="Segoe UI" panose="020B0502040204020203" pitchFamily="34" charset="0"/>
                        </a:rPr>
                        <a:t> class integrated development environment (Visual Studio)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491442428"/>
                  </a:ext>
                </a:extLst>
              </a:tr>
              <a:tr h="246888">
                <a:tc>
                  <a:txBody>
                    <a:bodyPr/>
                    <a:lstStyle/>
                    <a:p>
                      <a:pPr marL="182880" lvl="1" indent="0"/>
                      <a:r>
                        <a:rPr lang="en-US" sz="1000">
                          <a:latin typeface="+mn-lt"/>
                          <a:cs typeface="Segoe UI" panose="020B0502040204020203" pitchFamily="34" charset="0"/>
                        </a:rPr>
                        <a:t>Export schema to Database Project</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317136244"/>
                  </a:ext>
                </a:extLst>
              </a:tr>
              <a:tr h="246888">
                <a:tc>
                  <a:txBody>
                    <a:bodyPr/>
                    <a:lstStyle/>
                    <a:p>
                      <a:pPr marL="182880" lvl="1" indent="0"/>
                      <a:r>
                        <a:rPr lang="en-US" sz="1000">
                          <a:latin typeface="+mn-lt"/>
                          <a:cs typeface="Segoe UI" panose="020B0502040204020203" pitchFamily="34" charset="0"/>
                        </a:rPr>
                        <a:t>One-click deploy with schema change script generation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603147912"/>
                  </a:ext>
                </a:extLst>
              </a:tr>
              <a:tr h="246888">
                <a:tc>
                  <a:txBody>
                    <a:bodyPr/>
                    <a:lstStyle/>
                    <a:p>
                      <a:pPr marL="182880" lvl="1" indent="0"/>
                      <a:r>
                        <a:rPr lang="en-US" sz="1000" dirty="0">
                          <a:latin typeface="+mn-lt"/>
                          <a:cs typeface="Segoe UI" panose="020B0502040204020203" pitchFamily="34" charset="0"/>
                        </a:rPr>
                        <a:t>Continuous Integration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295301296"/>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Continuous Deployment</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252476688"/>
                  </a:ext>
                </a:extLst>
              </a:tr>
              <a:tr h="246888">
                <a:tc>
                  <a:txBody>
                    <a:bodyPr/>
                    <a:lstStyle/>
                    <a:p>
                      <a:pPr marL="228600" marR="0" lvl="1" indent="0" algn="l" defTabSz="914400" rtl="0" eaLnBrk="1" fontAlgn="auto" latinLnBrk="0" hangingPunct="1">
                        <a:lnSpc>
                          <a:spcPct val="100000"/>
                        </a:lnSpc>
                        <a:spcBef>
                          <a:spcPts val="0"/>
                        </a:spcBef>
                        <a:spcAft>
                          <a:spcPts val="0"/>
                        </a:spcAft>
                        <a:buClrTx/>
                        <a:buSzTx/>
                        <a:buFontTx/>
                        <a:buNone/>
                        <a:tabLst/>
                        <a:defRPr/>
                      </a:pPr>
                      <a:endParaRPr lang="en-US" sz="800">
                        <a:latin typeface="+mn-lt"/>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en-US" sz="1000">
                        <a:latin typeface="+mn-lt"/>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en-US" sz="1000">
                        <a:latin typeface="+mn-lt"/>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162793090"/>
                  </a:ext>
                </a:extLst>
              </a:tr>
              <a:tr h="246888">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000" b="1" kern="1200">
                          <a:solidFill>
                            <a:schemeClr val="dk1"/>
                          </a:solidFill>
                          <a:latin typeface="+mn-lt"/>
                          <a:ea typeface="+mn-ea"/>
                          <a:cs typeface="Segoe UI Semibold" panose="020B0702040204020203" pitchFamily="34" charset="0"/>
                        </a:rPr>
                        <a:t>Security</a:t>
                      </a:r>
                    </a:p>
                  </a:txBody>
                  <a:tcPr anchor="ct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endParaRPr lang="en-US" sz="1000">
                        <a:latin typeface="+mn-lt"/>
                        <a:cs typeface="Segoe UI" panose="020B0502040204020203" pitchFamily="34" charset="0"/>
                      </a:endParaRPr>
                    </a:p>
                  </a:txBody>
                  <a:tcPr anchor="ct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endParaRPr lang="en-US" sz="1000">
                        <a:latin typeface="+mn-lt"/>
                        <a:cs typeface="Segoe UI" panose="020B0502040204020203" pitchFamily="34" charset="0"/>
                      </a:endParaRPr>
                    </a:p>
                  </a:txBody>
                  <a:tcPr anchor="ct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525609236"/>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Data encryption in transit</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957262565"/>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a:rPr>
                        <a:t>Data encryption at rest (Service &amp; User Managed Keys)</a:t>
                      </a:r>
                      <a:endParaRPr lang="en-US" sz="1000">
                        <a:latin typeface="+mn-lt"/>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117155326"/>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Data Discovery and Classification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Preview Soon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293871806"/>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Native Row Level Security</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endParaRPr lang="en-US" sz="1000">
                        <a:latin typeface="+mn-lt"/>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362003858"/>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Table and View Security (GRANT / DENY)</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650500775"/>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Column Level Encryption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Preview Soon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mn-lt"/>
                          <a:ea typeface="+mn-ea"/>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59253651"/>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SQL Authentication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a:rPr>
                        <a:t>Yes</a:t>
                      </a:r>
                      <a:endParaRPr lang="en-US" sz="1000">
                        <a:latin typeface="+mn-lt"/>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985972232"/>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Native Azure Active Directory</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endParaRPr lang="en-US" sz="1000">
                        <a:latin typeface="+mn-lt"/>
                        <a:cs typeface="Segoe UI" panose="020B0502040204020203" pitchFamily="34" charset="0"/>
                      </a:endParaRP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35625336"/>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Integrated Security</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660601248"/>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Virtual Networks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4263587318"/>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Firewall</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4269687408"/>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Threat Detection</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873730479"/>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Auditing</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747342754"/>
                  </a:ext>
                </a:extLst>
              </a:tr>
              <a:tr h="246888">
                <a:tc>
                  <a:txBody>
                    <a:bodyPr/>
                    <a:lstStyle/>
                    <a:p>
                      <a:pPr marL="182880" marR="0" lvl="1" indent="0" algn="l" defTabSz="914400" rtl="0" eaLnBrk="1" fontAlgn="auto" latinLnBrk="0" hangingPunct="1">
                        <a:lnSpc>
                          <a:spcPct val="100000"/>
                        </a:lnSpc>
                        <a:spcBef>
                          <a:spcPts val="0"/>
                        </a:spcBef>
                        <a:spcAft>
                          <a:spcPts val="0"/>
                        </a:spcAft>
                        <a:buClrTx/>
                        <a:buSzTx/>
                        <a:buFontTx/>
                        <a:buNone/>
                        <a:tabLst/>
                        <a:defRPr/>
                      </a:pPr>
                      <a:r>
                        <a:rPr lang="en-US" sz="1000">
                          <a:latin typeface="+mn-lt"/>
                          <a:cs typeface="Segoe UI" panose="020B0502040204020203" pitchFamily="34" charset="0"/>
                        </a:rPr>
                        <a:t>Vulnerability Assessment</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a:latin typeface="+mn-lt"/>
                          <a:cs typeface="Segoe UI" panose="020B0502040204020203" pitchFamily="34" charset="0"/>
                        </a:rPr>
                        <a:t>Yes</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r>
                        <a:rPr lang="en-US" sz="1000" dirty="0">
                          <a:latin typeface="+mn-lt"/>
                          <a:cs typeface="Segoe UI" panose="020B0502040204020203" pitchFamily="34" charset="0"/>
                        </a:rPr>
                        <a:t>No</a:t>
                      </a:r>
                    </a:p>
                  </a:txBody>
                  <a:tcPr anchor="ct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068529116"/>
                  </a:ext>
                </a:extLst>
              </a:tr>
            </a:tbl>
          </a:graphicData>
        </a:graphic>
      </p:graphicFrame>
      <p:pic>
        <p:nvPicPr>
          <p:cNvPr id="13" name="Picture 12">
            <a:extLst>
              <a:ext uri="{FF2B5EF4-FFF2-40B4-BE49-F238E27FC236}">
                <a16:creationId xmlns:a16="http://schemas.microsoft.com/office/drawing/2014/main" id="{2ED4AEB9-EA7F-4275-85DA-6448BA78B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1795" y="927382"/>
            <a:ext cx="411480" cy="411480"/>
          </a:xfrm>
          <a:prstGeom prst="rect">
            <a:avLst/>
          </a:prstGeom>
        </p:spPr>
      </p:pic>
      <p:pic>
        <p:nvPicPr>
          <p:cNvPr id="14" name="Picture 13">
            <a:extLst>
              <a:ext uri="{FF2B5EF4-FFF2-40B4-BE49-F238E27FC236}">
                <a16:creationId xmlns:a16="http://schemas.microsoft.com/office/drawing/2014/main" id="{D9B5067F-057B-48D1-940E-93FC30119FDF}"/>
              </a:ext>
            </a:extLst>
          </p:cNvPr>
          <p:cNvPicPr>
            <a:picLocks noChangeAspect="1"/>
          </p:cNvPicPr>
          <p:nvPr/>
        </p:nvPicPr>
        <p:blipFill rotWithShape="1">
          <a:blip r:embed="rId3">
            <a:extLst>
              <a:ext uri="{28A0092B-C50C-407E-A947-70E740481C1C}">
                <a14:useLocalDpi xmlns:a14="http://schemas.microsoft.com/office/drawing/2010/main" val="0"/>
              </a:ext>
            </a:extLst>
          </a:blip>
          <a:srcRect t="19527" r="74050" b="23522"/>
          <a:stretch/>
        </p:blipFill>
        <p:spPr>
          <a:xfrm>
            <a:off x="8224995" y="927381"/>
            <a:ext cx="407873" cy="411480"/>
          </a:xfrm>
          <a:prstGeom prst="rect">
            <a:avLst/>
          </a:prstGeom>
        </p:spPr>
      </p:pic>
    </p:spTree>
    <p:extLst>
      <p:ext uri="{BB962C8B-B14F-4D97-AF65-F5344CB8AC3E}">
        <p14:creationId xmlns:p14="http://schemas.microsoft.com/office/powerpoint/2010/main" val="361539345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27E37-1DEC-4AC5-98AB-68637FBF8DAA}"/>
              </a:ext>
            </a:extLst>
          </p:cNvPr>
          <p:cNvSpPr>
            <a:spLocks noGrp="1"/>
          </p:cNvSpPr>
          <p:nvPr>
            <p:ph type="title"/>
          </p:nvPr>
        </p:nvSpPr>
        <p:spPr/>
        <p:txBody>
          <a:bodyPr/>
          <a:lstStyle/>
          <a:p>
            <a:r>
              <a:rPr lang="en-US" dirty="0"/>
              <a:t>Synapse native integration with </a:t>
            </a:r>
            <a:r>
              <a:rPr lang="en-US" dirty="0" err="1"/>
              <a:t>PowerBI</a:t>
            </a:r>
            <a:endParaRPr lang="en-US" dirty="0"/>
          </a:p>
        </p:txBody>
      </p:sp>
      <p:sp>
        <p:nvSpPr>
          <p:cNvPr id="6" name="Rectangle 5">
            <a:extLst>
              <a:ext uri="{FF2B5EF4-FFF2-40B4-BE49-F238E27FC236}">
                <a16:creationId xmlns:a16="http://schemas.microsoft.com/office/drawing/2014/main" id="{EE13EEA1-BAB8-4789-B8FD-99F694973345}"/>
              </a:ext>
            </a:extLst>
          </p:cNvPr>
          <p:cNvSpPr/>
          <p:nvPr/>
        </p:nvSpPr>
        <p:spPr>
          <a:xfrm>
            <a:off x="426424" y="1198326"/>
            <a:ext cx="4418192" cy="5078313"/>
          </a:xfrm>
          <a:prstGeom prst="rect">
            <a:avLst/>
          </a:prstGeom>
        </p:spPr>
        <p:txBody>
          <a:bodyPr wrap="square">
            <a:spAutoFit/>
          </a:bodyPr>
          <a:lstStyle/>
          <a:p>
            <a:r>
              <a:rPr lang="en-US" b="1" dirty="0">
                <a:solidFill>
                  <a:srgbClr val="000000"/>
                </a:solidFill>
                <a:latin typeface="&amp;quot"/>
              </a:rPr>
              <a:t>Customers can link Power BI and Azure Synapse workspaces together</a:t>
            </a:r>
            <a:r>
              <a:rPr lang="en-US" dirty="0">
                <a:solidFill>
                  <a:srgbClr val="000000"/>
                </a:solidFill>
                <a:latin typeface="&amp;quot"/>
              </a:rPr>
              <a:t> providing them with a single pane of glass to develop and manage their end to end analytics infrastructure.</a:t>
            </a:r>
          </a:p>
          <a:p>
            <a:endParaRPr lang="en-US" b="1" dirty="0">
              <a:solidFill>
                <a:srgbClr val="000000"/>
              </a:solidFill>
              <a:latin typeface="&amp;quot"/>
            </a:endParaRPr>
          </a:p>
          <a:p>
            <a:r>
              <a:rPr lang="en-US" b="1" dirty="0">
                <a:solidFill>
                  <a:srgbClr val="000000"/>
                </a:solidFill>
                <a:latin typeface="&amp;quot"/>
              </a:rPr>
              <a:t>BI professionals can create enterprise grade semantic models</a:t>
            </a:r>
            <a:r>
              <a:rPr lang="en-US" dirty="0">
                <a:solidFill>
                  <a:srgbClr val="000000"/>
                </a:solidFill>
                <a:latin typeface="&amp;quot"/>
              </a:rPr>
              <a:t> from the Synapse workspace through integration with Power BI Desktop – which helps customers define their KPIs and business logic, apply role based security, and provides a blazingly fast in-memory cache.</a:t>
            </a:r>
          </a:p>
          <a:p>
            <a:endParaRPr lang="en-US" b="1" dirty="0">
              <a:solidFill>
                <a:srgbClr val="000000"/>
              </a:solidFill>
              <a:latin typeface="&amp;quot"/>
            </a:endParaRPr>
          </a:p>
          <a:p>
            <a:r>
              <a:rPr lang="en-US" b="1" dirty="0">
                <a:solidFill>
                  <a:srgbClr val="000000"/>
                </a:solidFill>
                <a:latin typeface="&amp;quot"/>
              </a:rPr>
              <a:t>Customers can build Power BI reports</a:t>
            </a:r>
            <a:r>
              <a:rPr lang="en-US" dirty="0">
                <a:solidFill>
                  <a:srgbClr val="000000"/>
                </a:solidFill>
                <a:latin typeface="&amp;quot"/>
              </a:rPr>
              <a:t> directly from within the Synapse workspace and make these reports available to their end users.</a:t>
            </a:r>
          </a:p>
        </p:txBody>
      </p:sp>
      <p:pic>
        <p:nvPicPr>
          <p:cNvPr id="7" name="Picture 6" descr="A screenshot of a computer&#10;&#10;Description automatically generated">
            <a:extLst>
              <a:ext uri="{FF2B5EF4-FFF2-40B4-BE49-F238E27FC236}">
                <a16:creationId xmlns:a16="http://schemas.microsoft.com/office/drawing/2014/main" id="{B3E94DDA-82B2-43E3-AB25-A40E87DFF8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1167" y="1198326"/>
            <a:ext cx="6781327" cy="3807874"/>
          </a:xfrm>
          <a:prstGeom prst="rect">
            <a:avLst/>
          </a:prstGeom>
        </p:spPr>
      </p:pic>
    </p:spTree>
    <p:extLst>
      <p:ext uri="{BB962C8B-B14F-4D97-AF65-F5344CB8AC3E}">
        <p14:creationId xmlns:p14="http://schemas.microsoft.com/office/powerpoint/2010/main" val="1129706704"/>
      </p:ext>
    </p:extLst>
  </p:cSld>
  <p:clrMapOvr>
    <a:masterClrMapping/>
  </p:clrMapOvr>
  <p:transition>
    <p:fade/>
  </p:transition>
</p:sld>
</file>

<file path=ppt/theme/theme1.xml><?xml version="1.0" encoding="utf-8"?>
<a:theme xmlns:a="http://schemas.openxmlformats.org/drawingml/2006/main" name="Azure PPT Template - 2018">
  <a:themeElements>
    <a:clrScheme name="FY 19 Azure">
      <a:dk1>
        <a:srgbClr val="000000"/>
      </a:dk1>
      <a:lt1>
        <a:srgbClr val="FFFFFF"/>
      </a:lt1>
      <a:dk2>
        <a:srgbClr val="0078D4"/>
      </a:dk2>
      <a:lt2>
        <a:srgbClr val="FFFFFF"/>
      </a:lt2>
      <a:accent1>
        <a:srgbClr val="EBEBEB"/>
      </a:accent1>
      <a:accent2>
        <a:srgbClr val="D2D2D2"/>
      </a:accent2>
      <a:accent3>
        <a:srgbClr val="757575"/>
      </a:accent3>
      <a:accent4>
        <a:srgbClr val="3C3C41"/>
      </a:accent4>
      <a:accent5>
        <a:srgbClr val="BAD80A"/>
      </a:accent5>
      <a:accent6>
        <a:srgbClr val="50E6FF"/>
      </a:accent6>
      <a:hlink>
        <a:srgbClr val="0078D4"/>
      </a:hlink>
      <a:folHlink>
        <a:srgbClr val="0078D4"/>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PPT Template 2018 presentation_v3" id="{1968021E-D85B-4A85-BB07-6BF24CCBC27F}" vid="{6E53F19A-D2E9-48F2-9B61-183D930FD7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77DDE99DED99A4E817417F89ABDF064" ma:contentTypeVersion="17" ma:contentTypeDescription="Create a new document." ma:contentTypeScope="" ma:versionID="6b78fb8cb7e5fe80b0a0340430089edb">
  <xsd:schema xmlns:xsd="http://www.w3.org/2001/XMLSchema" xmlns:xs="http://www.w3.org/2001/XMLSchema" xmlns:p="http://schemas.microsoft.com/office/2006/metadata/properties" xmlns:ns1="http://schemas.microsoft.com/sharepoint/v3" xmlns:ns3="1a1e0cbc-186e-48b0-9296-ebfc36ad0e2b" xmlns:ns4="96e1f521-58e1-435b-bebd-70c7f433d539" targetNamespace="http://schemas.microsoft.com/office/2006/metadata/properties" ma:root="true" ma:fieldsID="cda4696f3f7318f33dfdbe5f2fa8c406" ns1:_="" ns3:_="" ns4:_="">
    <xsd:import namespace="http://schemas.microsoft.com/sharepoint/v3"/>
    <xsd:import namespace="1a1e0cbc-186e-48b0-9296-ebfc36ad0e2b"/>
    <xsd:import namespace="96e1f521-58e1-435b-bebd-70c7f433d539"/>
    <xsd:element name="properties">
      <xsd:complexType>
        <xsd:sequence>
          <xsd:element name="documentManagement">
            <xsd:complexType>
              <xsd:all>
                <xsd:element ref="ns3:SharedWithUsers" minOccurs="0"/>
                <xsd:element ref="ns3:SharedWithDetails" minOccurs="0"/>
                <xsd:element ref="ns3:SharingHintHash" minOccurs="0"/>
                <xsd:element ref="ns1:_ip_UnifiedCompliancePolicyProperties" minOccurs="0"/>
                <xsd:element ref="ns1:_ip_UnifiedCompliancePolicyUIAction" minOccurs="0"/>
                <xsd:element ref="ns3:LastSharedByUser" minOccurs="0"/>
                <xsd:element ref="ns3:LastSharedByTime"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Location" minOccurs="0"/>
                <xsd:element ref="ns4:MediaServiceAutoKeyPoints" minOccurs="0"/>
                <xsd:element ref="ns4:MediaServiceKeyPoints"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a1e0cbc-186e-48b0-9296-ebfc36ad0e2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internalName="SharingHintHash" ma:readOnly="true">
      <xsd:simpleType>
        <xsd:restriction base="dms:Text"/>
      </xsd:simpleType>
    </xsd:element>
    <xsd:element name="LastSharedByUser" ma:index="13" nillable="true" ma:displayName="Last Shared By User" ma:description="" ma:internalName="LastSharedByUser" ma:readOnly="true">
      <xsd:simpleType>
        <xsd:restriction base="dms:Note">
          <xsd:maxLength value="255"/>
        </xsd:restriction>
      </xsd:simpleType>
    </xsd:element>
    <xsd:element name="LastSharedByTime" ma:index="14"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6e1f521-58e1-435b-bebd-70c7f433d539" elementFormDefault="qualified">
    <xsd:import namespace="http://schemas.microsoft.com/office/2006/documentManagement/types"/>
    <xsd:import namespace="http://schemas.microsoft.com/office/infopath/2007/PartnerControls"/>
    <xsd:element name="MediaServiceMetadata" ma:index="15" nillable="true" ma:displayName="MediaServiceMetadata" ma:description="" ma:hidden="true" ma:internalName="MediaServiceMetadata" ma:readOnly="true">
      <xsd:simpleType>
        <xsd:restriction base="dms:Note"/>
      </xsd:simpleType>
    </xsd:element>
    <xsd:element name="MediaServiceFastMetadata" ma:index="16" nillable="true" ma:displayName="MediaServiceFastMetadata" ma:description="" ma:hidden="true" ma:internalName="MediaServiceFastMetadata" ma:readOnly="true">
      <xsd:simpleType>
        <xsd:restriction base="dms:Note"/>
      </xsd:simpleType>
    </xsd:element>
    <xsd:element name="MediaServiceDateTaken" ma:index="17" nillable="true" ma:displayName="MediaServiceDateTaken" ma:description="" ma:hidden="true" ma:internalName="MediaServiceDateTaken" ma:readOnly="true">
      <xsd:simpleType>
        <xsd:restriction base="dms:Text"/>
      </xsd:simpleType>
    </xsd:element>
    <xsd:element name="MediaServiceAutoTags" ma:index="18" nillable="true" ma:displayName="MediaServiceAutoTags" ma:description="" ma:internalName="MediaServiceAutoTags" ma:readOnly="true">
      <xsd:simpleType>
        <xsd:restriction base="dms:Text"/>
      </xsd:simpleType>
    </xsd:element>
    <xsd:element name="MediaServiceOCR" ma:index="19" nillable="true" ma:displayName="MediaServiceOCR" ma:description="" ma:internalName="MediaServiceOCR" ma:readOnly="true">
      <xsd:simpleType>
        <xsd:restriction base="dms:Note">
          <xsd:maxLength value="255"/>
        </xsd:restriction>
      </xsd:simpleType>
    </xsd:element>
    <xsd:element name="MediaServiceLocation" ma:index="20" nillable="true" ma:displayName="MediaServiceLocation" ma:internalName="MediaServiceLocation"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EventHashCode" ma:index="2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14D570B5-8C01-4202-9FCA-B4215957BE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a1e0cbc-186e-48b0-9296-ebfc36ad0e2b"/>
    <ds:schemaRef ds:uri="96e1f521-58e1-435b-bebd-70c7f433d5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60FFABD-B1AB-4C72-B792-D14D39DE66F4}">
  <ds:schemaRefs>
    <ds:schemaRef ds:uri="http://schemas.microsoft.com/sharepoint/v3/contenttype/forms"/>
  </ds:schemaRefs>
</ds:datastoreItem>
</file>

<file path=customXml/itemProps3.xml><?xml version="1.0" encoding="utf-8"?>
<ds:datastoreItem xmlns:ds="http://schemas.openxmlformats.org/officeDocument/2006/customXml" ds:itemID="{A2786673-B3A1-47FB-96DB-2C8FC635503C}">
  <ds:schemaRefs>
    <ds:schemaRef ds:uri="96e1f521-58e1-435b-bebd-70c7f433d539"/>
    <ds:schemaRef ds:uri="http://purl.org/dc/dcmitype/"/>
    <ds:schemaRef ds:uri="http://purl.org/dc/elements/1.1/"/>
    <ds:schemaRef ds:uri="http://schemas.microsoft.com/office/infopath/2007/PartnerControls"/>
    <ds:schemaRef ds:uri="1a1e0cbc-186e-48b0-9296-ebfc36ad0e2b"/>
    <ds:schemaRef ds:uri="http://schemas.microsoft.com/office/2006/documentManagement/types"/>
    <ds:schemaRef ds:uri="http://purl.org/dc/terms/"/>
    <ds:schemaRef ds:uri="http://schemas.microsoft.com/sharepoint/v3"/>
    <ds:schemaRef ds:uri="http://www.w3.org/XML/1998/namespace"/>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2681</TotalTime>
  <Words>1513</Words>
  <Application>Microsoft Office PowerPoint</Application>
  <PresentationFormat>Widescreen</PresentationFormat>
  <Paragraphs>207</Paragraphs>
  <Slides>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&amp;quot</vt:lpstr>
      <vt:lpstr>Arial</vt:lpstr>
      <vt:lpstr>Calibri</vt:lpstr>
      <vt:lpstr>Segoe UI</vt:lpstr>
      <vt:lpstr>Segoe UI Semibold</vt:lpstr>
      <vt:lpstr>Wingdings</vt:lpstr>
      <vt:lpstr>Azure PPT Template - 2018</vt:lpstr>
      <vt:lpstr>Azure Synapse Analytics </vt:lpstr>
      <vt:lpstr>Synapse Analytics Differentiators</vt:lpstr>
      <vt:lpstr>Snowflake Objection Handling (30K-foot) </vt:lpstr>
      <vt:lpstr>Feature summary</vt:lpstr>
      <vt:lpstr>Feature summary</vt:lpstr>
      <vt:lpstr>Feature summary</vt:lpstr>
      <vt:lpstr>Synapse native integration with PowerBI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Snowflake Compete Top 10</dc:title>
  <dc:creator>Dania Jones</dc:creator>
  <cp:lastModifiedBy>Dave Cheema</cp:lastModifiedBy>
  <cp:revision>13</cp:revision>
  <dcterms:created xsi:type="dcterms:W3CDTF">2019-08-29T18:42:41Z</dcterms:created>
  <dcterms:modified xsi:type="dcterms:W3CDTF">2020-03-28T22:50:02Z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dajones@microsoft.com</vt:lpwstr>
  </property>
  <property fmtid="{D5CDD505-2E9C-101B-9397-08002B2CF9AE}" pid="5" name="MSIP_Label_f42aa342-8706-4288-bd11-ebb85995028c_SetDate">
    <vt:lpwstr>2019-08-29T18:43:25.0300706Z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f790e753-c05a-4049-9130-3c3d17a23a45</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0x010100777DDE99DED99A4E817417F89ABDF064</vt:lpwstr>
  </property>
</Properties>
</file>

<file path=docProps/thumbnail.jpeg>
</file>